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53" r:id="rId1"/>
    <p:sldMasterId id="2147483648" r:id="rId2"/>
    <p:sldMasterId id="2147483651" r:id="rId3"/>
  </p:sldMasterIdLst>
  <p:notesMasterIdLst>
    <p:notesMasterId r:id="rId18"/>
  </p:notesMasterIdLst>
  <p:handoutMasterIdLst>
    <p:handoutMasterId r:id="rId19"/>
  </p:handoutMasterIdLst>
  <p:sldIdLst>
    <p:sldId id="2620" r:id="rId4"/>
    <p:sldId id="2630" r:id="rId5"/>
    <p:sldId id="2667" r:id="rId6"/>
    <p:sldId id="2675" r:id="rId7"/>
    <p:sldId id="2677" r:id="rId8"/>
    <p:sldId id="2669" r:id="rId9"/>
    <p:sldId id="2671" r:id="rId10"/>
    <p:sldId id="2652" r:id="rId11"/>
    <p:sldId id="2665" r:id="rId12"/>
    <p:sldId id="2657" r:id="rId13"/>
    <p:sldId id="2678" r:id="rId14"/>
    <p:sldId id="2664" r:id="rId15"/>
    <p:sldId id="2641" r:id="rId16"/>
    <p:sldId id="2659" r:id="rId1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2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8200"/>
    <a:srgbClr val="0076C6"/>
    <a:srgbClr val="B03018"/>
    <a:srgbClr val="685BC7"/>
    <a:srgbClr val="FFD1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04" autoAdjust="0"/>
    <p:restoredTop sz="96357" autoAdjust="0"/>
  </p:normalViewPr>
  <p:slideViewPr>
    <p:cSldViewPr showGuides="1">
      <p:cViewPr varScale="1">
        <p:scale>
          <a:sx n="106" d="100"/>
          <a:sy n="106" d="100"/>
        </p:scale>
        <p:origin x="1710" y="108"/>
      </p:cViewPr>
      <p:guideLst>
        <p:guide orient="horz" pos="2160"/>
        <p:guide pos="2880"/>
      </p:guideLst>
    </p:cSldViewPr>
  </p:slideViewPr>
  <p:notesTextViewPr>
    <p:cViewPr>
      <p:scale>
        <a:sx n="125" d="100"/>
        <a:sy n="125" d="100"/>
      </p:scale>
      <p:origin x="0" y="0"/>
    </p:cViewPr>
  </p:notesTextViewPr>
  <p:sorterViewPr>
    <p:cViewPr varScale="1">
      <p:scale>
        <a:sx n="100" d="100"/>
        <a:sy n="100" d="100"/>
      </p:scale>
      <p:origin x="0" y="0"/>
    </p:cViewPr>
  </p:sorterViewPr>
  <p:notesViewPr>
    <p:cSldViewPr showGuides="1">
      <p:cViewPr varScale="1">
        <p:scale>
          <a:sx n="76" d="100"/>
          <a:sy n="76" d="100"/>
        </p:scale>
        <p:origin x="2052" y="10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microsoft.com/office/2018/10/relationships/authors" Target="author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handoutMaster" Target="handoutMasters/handout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F750BF31-E9A8-4E88-81E7-44C5092290FC}" type="datetimeFigureOut">
              <a:rPr lang="en-US" smtClean="0"/>
              <a:t>7/22/2024</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2FB2BDB1-E95E-402D-B2EB-CA9CC1A3958C}" type="slidenum">
              <a:rPr lang="en-US" smtClean="0"/>
              <a:t>‹#›</a:t>
            </a:fld>
            <a:endParaRPr lang="en-US"/>
          </a:p>
        </p:txBody>
      </p:sp>
    </p:spTree>
    <p:extLst>
      <p:ext uri="{BB962C8B-B14F-4D97-AF65-F5344CB8AC3E}">
        <p14:creationId xmlns:p14="http://schemas.microsoft.com/office/powerpoint/2010/main" val="11092199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67EFB637-CCC9-4803-8851-F6915048CBB4}" type="datetimeFigureOut">
              <a:rPr lang="en-US" smtClean="0"/>
              <a:t>7/22/2024</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F62AC51D-6DAA-4455-8EA7-D54B64909A85}" type="slidenum">
              <a:rPr lang="en-US" smtClean="0"/>
              <a:t>‹#›</a:t>
            </a:fld>
            <a:endParaRPr lang="en-US"/>
          </a:p>
        </p:txBody>
      </p:sp>
    </p:spTree>
    <p:extLst>
      <p:ext uri="{BB962C8B-B14F-4D97-AF65-F5344CB8AC3E}">
        <p14:creationId xmlns:p14="http://schemas.microsoft.com/office/powerpoint/2010/main" val="31305930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2AC51D-6DAA-4455-8EA7-D54B64909A85}" type="slidenum">
              <a:rPr lang="en-US" smtClean="0"/>
              <a:t>2</a:t>
            </a:fld>
            <a:endParaRPr lang="en-US"/>
          </a:p>
        </p:txBody>
      </p:sp>
    </p:spTree>
    <p:extLst>
      <p:ext uri="{BB962C8B-B14F-4D97-AF65-F5344CB8AC3E}">
        <p14:creationId xmlns:p14="http://schemas.microsoft.com/office/powerpoint/2010/main" val="19068898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a given ESR in an hour: </a:t>
            </a:r>
          </a:p>
          <a:p>
            <a:r>
              <a:rPr lang="en-US" dirty="0"/>
              <a:t>SOC Shortfall  = SOC Expectation – SOC </a:t>
            </a:r>
          </a:p>
          <a:p>
            <a:r>
              <a:rPr lang="en-US" dirty="0"/>
              <a:t>Instantaneous MW Short = SOC Shortfall / (1-Time)</a:t>
            </a:r>
          </a:p>
          <a:p>
            <a:r>
              <a:rPr lang="en-US" dirty="0"/>
              <a:t>Integrated MW Short = Integration of Instantaneous MW Short over the hour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MW Short for the hour = Integrated MW Short at the final interval of the hour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The MW Short for the hour is aggregated for all ESRs across all hours in the month. It is referred to as </a:t>
            </a:r>
            <a:r>
              <a:rPr lang="en-US" i="1" dirty="0"/>
              <a:t>MW Short</a:t>
            </a:r>
            <a:r>
              <a:rPr lang="en-US" i="0" dirty="0"/>
              <a:t> in this slide deck. </a:t>
            </a:r>
            <a:endParaRPr lang="en-US" i="1" dirty="0"/>
          </a:p>
        </p:txBody>
      </p:sp>
      <p:sp>
        <p:nvSpPr>
          <p:cNvPr id="4" name="Slide Number Placeholder 3"/>
          <p:cNvSpPr>
            <a:spLocks noGrp="1"/>
          </p:cNvSpPr>
          <p:nvPr>
            <p:ph type="sldNum" sz="quarter" idx="5"/>
          </p:nvPr>
        </p:nvSpPr>
        <p:spPr/>
        <p:txBody>
          <a:bodyPr/>
          <a:lstStyle/>
          <a:p>
            <a:fld id="{F62AC51D-6DAA-4455-8EA7-D54B64909A85}" type="slidenum">
              <a:rPr lang="en-US" smtClean="0"/>
              <a:t>4</a:t>
            </a:fld>
            <a:endParaRPr lang="en-US"/>
          </a:p>
        </p:txBody>
      </p:sp>
    </p:spTree>
    <p:extLst>
      <p:ext uri="{BB962C8B-B14F-4D97-AF65-F5344CB8AC3E}">
        <p14:creationId xmlns:p14="http://schemas.microsoft.com/office/powerpoint/2010/main" val="15357568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0" dirty="0"/>
          </a:p>
        </p:txBody>
      </p:sp>
      <p:sp>
        <p:nvSpPr>
          <p:cNvPr id="4" name="Slide Number Placeholder 3"/>
          <p:cNvSpPr>
            <a:spLocks noGrp="1"/>
          </p:cNvSpPr>
          <p:nvPr>
            <p:ph type="sldNum" sz="quarter" idx="5"/>
          </p:nvPr>
        </p:nvSpPr>
        <p:spPr/>
        <p:txBody>
          <a:bodyPr/>
          <a:lstStyle/>
          <a:p>
            <a:fld id="{F62AC51D-6DAA-4455-8EA7-D54B64909A85}" type="slidenum">
              <a:rPr lang="en-US" smtClean="0"/>
              <a:t>5</a:t>
            </a:fld>
            <a:endParaRPr lang="en-US"/>
          </a:p>
        </p:txBody>
      </p:sp>
    </p:spTree>
    <p:extLst>
      <p:ext uri="{BB962C8B-B14F-4D97-AF65-F5344CB8AC3E}">
        <p14:creationId xmlns:p14="http://schemas.microsoft.com/office/powerpoint/2010/main" val="16607986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RRS-PFR is evaluated on ERCOT-RRS metric (1% droop). </a:t>
            </a:r>
          </a:p>
        </p:txBody>
      </p:sp>
      <p:sp>
        <p:nvSpPr>
          <p:cNvPr id="4" name="Slide Number Placeholder 3"/>
          <p:cNvSpPr>
            <a:spLocks noGrp="1"/>
          </p:cNvSpPr>
          <p:nvPr>
            <p:ph type="sldNum" sz="quarter" idx="5"/>
          </p:nvPr>
        </p:nvSpPr>
        <p:spPr/>
        <p:txBody>
          <a:bodyPr/>
          <a:lstStyle/>
          <a:p>
            <a:fld id="{F62AC51D-6DAA-4455-8EA7-D54B64909A85}" type="slidenum">
              <a:rPr lang="en-US" smtClean="0"/>
              <a:t>7</a:t>
            </a:fld>
            <a:endParaRPr lang="en-US"/>
          </a:p>
        </p:txBody>
      </p:sp>
    </p:spTree>
    <p:extLst>
      <p:ext uri="{BB962C8B-B14F-4D97-AF65-F5344CB8AC3E}">
        <p14:creationId xmlns:p14="http://schemas.microsoft.com/office/powerpoint/2010/main" val="10288425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Low SOC is configurable. </a:t>
            </a:r>
          </a:p>
        </p:txBody>
      </p:sp>
      <p:sp>
        <p:nvSpPr>
          <p:cNvPr id="4" name="Slide Number Placeholder 3"/>
          <p:cNvSpPr>
            <a:spLocks noGrp="1"/>
          </p:cNvSpPr>
          <p:nvPr>
            <p:ph type="sldNum" sz="quarter" idx="5"/>
          </p:nvPr>
        </p:nvSpPr>
        <p:spPr/>
        <p:txBody>
          <a:bodyPr/>
          <a:lstStyle/>
          <a:p>
            <a:fld id="{F62AC51D-6DAA-4455-8EA7-D54B64909A85}" type="slidenum">
              <a:rPr lang="en-US" smtClean="0"/>
              <a:t>8</a:t>
            </a:fld>
            <a:endParaRPr lang="en-US"/>
          </a:p>
        </p:txBody>
      </p:sp>
    </p:spTree>
    <p:extLst>
      <p:ext uri="{BB962C8B-B14F-4D97-AF65-F5344CB8AC3E}">
        <p14:creationId xmlns:p14="http://schemas.microsoft.com/office/powerpoint/2010/main" val="29503972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0" dirty="0"/>
          </a:p>
        </p:txBody>
      </p:sp>
      <p:sp>
        <p:nvSpPr>
          <p:cNvPr id="4" name="Slide Number Placeholder 3"/>
          <p:cNvSpPr>
            <a:spLocks noGrp="1"/>
          </p:cNvSpPr>
          <p:nvPr>
            <p:ph type="sldNum" sz="quarter" idx="5"/>
          </p:nvPr>
        </p:nvSpPr>
        <p:spPr/>
        <p:txBody>
          <a:bodyPr/>
          <a:lstStyle/>
          <a:p>
            <a:fld id="{F62AC51D-6DAA-4455-8EA7-D54B64909A85}" type="slidenum">
              <a:rPr lang="en-US" smtClean="0"/>
              <a:t>11</a:t>
            </a:fld>
            <a:endParaRPr lang="en-US"/>
          </a:p>
        </p:txBody>
      </p:sp>
    </p:spTree>
    <p:extLst>
      <p:ext uri="{BB962C8B-B14F-4D97-AF65-F5344CB8AC3E}">
        <p14:creationId xmlns:p14="http://schemas.microsoft.com/office/powerpoint/2010/main" val="6573359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RRS-PFR is evaluated on ERCOT-RRS metric (1% droop).</a:t>
            </a:r>
          </a:p>
        </p:txBody>
      </p:sp>
      <p:sp>
        <p:nvSpPr>
          <p:cNvPr id="4" name="Slide Number Placeholder 3"/>
          <p:cNvSpPr>
            <a:spLocks noGrp="1"/>
          </p:cNvSpPr>
          <p:nvPr>
            <p:ph type="sldNum" sz="quarter" idx="5"/>
          </p:nvPr>
        </p:nvSpPr>
        <p:spPr/>
        <p:txBody>
          <a:bodyPr/>
          <a:lstStyle/>
          <a:p>
            <a:fld id="{F62AC51D-6DAA-4455-8EA7-D54B64909A85}" type="slidenum">
              <a:rPr lang="en-US" smtClean="0"/>
              <a:t>12</a:t>
            </a:fld>
            <a:endParaRPr lang="en-US"/>
          </a:p>
        </p:txBody>
      </p:sp>
    </p:spTree>
    <p:extLst>
      <p:ext uri="{BB962C8B-B14F-4D97-AF65-F5344CB8AC3E}">
        <p14:creationId xmlns:p14="http://schemas.microsoft.com/office/powerpoint/2010/main" val="10659365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2AC51D-6DAA-4455-8EA7-D54B64909A85}" type="slidenum">
              <a:rPr lang="en-US" smtClean="0"/>
              <a:t>13</a:t>
            </a:fld>
            <a:endParaRPr lang="en-US"/>
          </a:p>
        </p:txBody>
      </p:sp>
    </p:spTree>
    <p:extLst>
      <p:ext uri="{BB962C8B-B14F-4D97-AF65-F5344CB8AC3E}">
        <p14:creationId xmlns:p14="http://schemas.microsoft.com/office/powerpoint/2010/main" val="6488215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2AC51D-6DAA-4455-8EA7-D54B64909A85}" type="slidenum">
              <a:rPr lang="en-US" smtClean="0"/>
              <a:t>14</a:t>
            </a:fld>
            <a:endParaRPr lang="en-US"/>
          </a:p>
        </p:txBody>
      </p:sp>
    </p:spTree>
    <p:extLst>
      <p:ext uri="{BB962C8B-B14F-4D97-AF65-F5344CB8AC3E}">
        <p14:creationId xmlns:p14="http://schemas.microsoft.com/office/powerpoint/2010/main" val="23293446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05804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dirty="0"/>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5" name="Footer Placeholder 4"/>
          <p:cNvSpPr>
            <a:spLocks noGrp="1"/>
          </p:cNvSpPr>
          <p:nvPr>
            <p:ph type="ftr" sz="quarter" idx="11"/>
          </p:nvPr>
        </p:nvSpPr>
        <p:spPr/>
        <p:txBody>
          <a:bodyPr/>
          <a:lstStyle/>
          <a:p>
            <a:r>
              <a:rPr lang="en-US"/>
              <a:t>Footer text goes here.</a:t>
            </a:r>
          </a:p>
        </p:txBody>
      </p:sp>
      <p:sp>
        <p:nvSpPr>
          <p:cNvPr id="7" name="Slide Number Placeholder 5"/>
          <p:cNvSpPr>
            <a:spLocks noGrp="1"/>
          </p:cNvSpPr>
          <p:nvPr>
            <p:ph type="sldNum" sz="quarter" idx="4"/>
          </p:nvPr>
        </p:nvSpPr>
        <p:spPr>
          <a:xfrm>
            <a:off x="8610600" y="6561138"/>
            <a:ext cx="457200" cy="212725"/>
          </a:xfrm>
          <a:prstGeom prst="rect">
            <a:avLst/>
          </a:prstGeom>
        </p:spPr>
        <p:txBody>
          <a:bodyPr vert="horz" lIns="91440" tIns="45720" rIns="91440" bIns="45720" rtlCol="0" anchor="ctr"/>
          <a:lstStyle>
            <a:lvl1pPr algn="ctr">
              <a:defRPr sz="1200">
                <a:solidFill>
                  <a:schemeClr val="tx1">
                    <a:tint val="75000"/>
                  </a:schemeClr>
                </a:solidFill>
              </a:defRPr>
            </a:lvl1pPr>
          </a:lstStyle>
          <a:p>
            <a:fld id="{1D93BD3E-1E9A-4970-A6F7-E7AC52762E0C}" type="slidenum">
              <a:rPr lang="en-US" smtClean="0"/>
              <a:pPr/>
              <a:t>‹#›</a:t>
            </a:fld>
            <a:endParaRPr lang="en-US"/>
          </a:p>
        </p:txBody>
      </p:sp>
    </p:spTree>
    <p:extLst>
      <p:ext uri="{BB962C8B-B14F-4D97-AF65-F5344CB8AC3E}">
        <p14:creationId xmlns:p14="http://schemas.microsoft.com/office/powerpoint/2010/main" val="15744571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243682"/>
            <a:ext cx="8458200" cy="1143000"/>
          </a:xfrm>
          <a:prstGeom prst="rect">
            <a:avLst/>
          </a:prstGeom>
        </p:spPr>
        <p:txBody>
          <a:bodyPr/>
          <a:lstStyle>
            <a:lvl1pPr algn="l">
              <a:defRPr sz="2400" b="1">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04800" y="1600201"/>
            <a:ext cx="8534400" cy="4319832"/>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userDrawn="1"/>
        </p:nvSpPr>
        <p:spPr>
          <a:xfrm>
            <a:off x="304800" y="243682"/>
            <a:ext cx="76200" cy="51831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ooter Placeholder 4"/>
          <p:cNvSpPr>
            <a:spLocks noGrp="1"/>
          </p:cNvSpPr>
          <p:nvPr>
            <p:ph type="ftr" sz="quarter" idx="11"/>
          </p:nvPr>
        </p:nvSpPr>
        <p:spPr>
          <a:xfrm>
            <a:off x="2743200" y="6553200"/>
            <a:ext cx="4038600" cy="228600"/>
          </a:xfrm>
        </p:spPr>
        <p:txBody>
          <a:bodyPr/>
          <a:lstStyle/>
          <a:p>
            <a:r>
              <a:rPr lang="en-US"/>
              <a:t>Footer text goes here.</a:t>
            </a:r>
          </a:p>
        </p:txBody>
      </p:sp>
      <p:cxnSp>
        <p:nvCxnSpPr>
          <p:cNvPr id="5" name="Straight Connector 4"/>
          <p:cNvCxnSpPr/>
          <p:nvPr userDrawn="1"/>
        </p:nvCxnSpPr>
        <p:spPr>
          <a:xfrm>
            <a:off x="304800" y="243682"/>
            <a:ext cx="9906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9" name="Slide Number Placeholder 5"/>
          <p:cNvSpPr>
            <a:spLocks noGrp="1"/>
          </p:cNvSpPr>
          <p:nvPr>
            <p:ph type="sldNum" sz="quarter" idx="4"/>
          </p:nvPr>
        </p:nvSpPr>
        <p:spPr>
          <a:xfrm>
            <a:off x="8610600" y="6561138"/>
            <a:ext cx="457200" cy="212725"/>
          </a:xfrm>
          <a:prstGeom prst="rect">
            <a:avLst/>
          </a:prstGeom>
        </p:spPr>
        <p:txBody>
          <a:bodyPr vert="horz" lIns="91440" tIns="45720" rIns="91440" bIns="45720" rtlCol="0" anchor="ctr"/>
          <a:lstStyle>
            <a:lvl1pPr algn="ctr">
              <a:defRPr sz="1200">
                <a:solidFill>
                  <a:schemeClr val="tx1">
                    <a:tint val="75000"/>
                  </a:schemeClr>
                </a:solidFill>
              </a:defRPr>
            </a:lvl1pPr>
          </a:lstStyle>
          <a:p>
            <a:fld id="{1D93BD3E-1E9A-4970-A6F7-E7AC52762E0C}" type="slidenum">
              <a:rPr lang="en-US" smtClean="0"/>
              <a:pPr/>
              <a:t>‹#›</a:t>
            </a:fld>
            <a:endParaRPr lang="en-US"/>
          </a:p>
        </p:txBody>
      </p:sp>
    </p:spTree>
    <p:extLst>
      <p:ext uri="{BB962C8B-B14F-4D97-AF65-F5344CB8AC3E}">
        <p14:creationId xmlns:p14="http://schemas.microsoft.com/office/powerpoint/2010/main" val="27900848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Only">
    <p:spTree>
      <p:nvGrpSpPr>
        <p:cNvPr id="1" name=""/>
        <p:cNvGrpSpPr/>
        <p:nvPr/>
      </p:nvGrpSpPr>
      <p:grpSpPr>
        <a:xfrm>
          <a:off x="0" y="0"/>
          <a:ext cx="0" cy="0"/>
          <a:chOff x="0" y="0"/>
          <a:chExt cx="0" cy="0"/>
        </a:xfrm>
      </p:grpSpPr>
      <p:cxnSp>
        <p:nvCxnSpPr>
          <p:cNvPr id="7" name="Straight Connector 6"/>
          <p:cNvCxnSpPr/>
          <p:nvPr/>
        </p:nvCxnSpPr>
        <p:spPr>
          <a:xfrm>
            <a:off x="247650" y="640808"/>
            <a:ext cx="8648700" cy="0"/>
          </a:xfrm>
          <a:prstGeom prst="line">
            <a:avLst/>
          </a:prstGeom>
          <a:ln w="15875">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8" name="Slide Number Placeholder 6"/>
          <p:cNvSpPr txBox="1">
            <a:spLocks/>
          </p:cNvSpPr>
          <p:nvPr/>
        </p:nvSpPr>
        <p:spPr>
          <a:xfrm>
            <a:off x="6705600" y="6202150"/>
            <a:ext cx="2133600" cy="182562"/>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066355A-084C-D24E-9AD2-7E4FC41EA627}" type="slidenum">
              <a:rPr lang="en-US" smtClean="0">
                <a:solidFill>
                  <a:prstClr val="black"/>
                </a:solidFill>
              </a:rPr>
              <a:pPr/>
              <a:t>‹#›</a:t>
            </a:fld>
            <a:endParaRPr lang="en-US" dirty="0">
              <a:solidFill>
                <a:prstClr val="black"/>
              </a:solidFill>
            </a:endParaRPr>
          </a:p>
        </p:txBody>
      </p:sp>
      <p:sp>
        <p:nvSpPr>
          <p:cNvPr id="11" name="Title Placeholder 1"/>
          <p:cNvSpPr>
            <a:spLocks noGrp="1"/>
          </p:cNvSpPr>
          <p:nvPr>
            <p:ph type="title"/>
          </p:nvPr>
        </p:nvSpPr>
        <p:spPr>
          <a:xfrm>
            <a:off x="379663" y="179143"/>
            <a:ext cx="8458200" cy="461665"/>
          </a:xfrm>
          <a:prstGeom prst="rect">
            <a:avLst/>
          </a:prstGeom>
        </p:spPr>
        <p:txBody>
          <a:bodyPr vert="horz" lIns="91440" tIns="45720" rIns="91440" bIns="45720" rtlCol="0" anchor="ctr">
            <a:noAutofit/>
          </a:bodyPr>
          <a:lstStyle>
            <a:lvl1pPr algn="l">
              <a:defRPr sz="2400" b="1"/>
            </a:lvl1pPr>
          </a:lstStyle>
          <a:p>
            <a:r>
              <a:rPr lang="en-US" dirty="0"/>
              <a:t>Click to edit Master title style</a:t>
            </a:r>
          </a:p>
        </p:txBody>
      </p:sp>
    </p:spTree>
    <p:extLst>
      <p:ext uri="{BB962C8B-B14F-4D97-AF65-F5344CB8AC3E}">
        <p14:creationId xmlns:p14="http://schemas.microsoft.com/office/powerpoint/2010/main" val="29256265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8458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Content Placeholder 2"/>
          <p:cNvSpPr>
            <a:spLocks noGrp="1"/>
          </p:cNvSpPr>
          <p:nvPr>
            <p:ph idx="1"/>
          </p:nvPr>
        </p:nvSpPr>
        <p:spPr>
          <a:xfrm>
            <a:off x="1828800" y="685800"/>
            <a:ext cx="6324600" cy="5486400"/>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1169451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theme" Target="../theme/theme2.xml"/><Relationship Id="rId4"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3.xml"/><Relationship Id="rId1"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3657600" y="0"/>
            <a:ext cx="5486400" cy="6858000"/>
          </a:xfrm>
          <a:prstGeom prst="rect">
            <a:avLst/>
          </a:prstGeom>
          <a:solidFill>
            <a:srgbClr val="D7DC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2814" y="2876277"/>
            <a:ext cx="2857586" cy="1105445"/>
          </a:xfrm>
          <a:prstGeom prst="rect">
            <a:avLst/>
          </a:prstGeom>
        </p:spPr>
      </p:pic>
    </p:spTree>
    <p:extLst>
      <p:ext uri="{BB962C8B-B14F-4D97-AF65-F5344CB8AC3E}">
        <p14:creationId xmlns:p14="http://schemas.microsoft.com/office/powerpoint/2010/main" val="4283897219"/>
      </p:ext>
    </p:extLst>
  </p:cSld>
  <p:clrMap bg1="lt1" tx1="dk1" bg2="lt2" tx2="dk2" accent1="accent1" accent2="accent2" accent3="accent3" accent4="accent4" accent5="accent5" accent6="accent6" hlink="hlink" folHlink="folHlink"/>
  <p:sldLayoutIdLst>
    <p:sldLayoutId id="2147483660"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2743200" y="6553200"/>
            <a:ext cx="4038600" cy="22860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Footer text goes here.</a:t>
            </a:r>
            <a:endParaRPr lang="en-US" dirty="0"/>
          </a:p>
        </p:txBody>
      </p:sp>
      <p:sp>
        <p:nvSpPr>
          <p:cNvPr id="6" name="Slide Number Placeholder 5"/>
          <p:cNvSpPr>
            <a:spLocks noGrp="1"/>
          </p:cNvSpPr>
          <p:nvPr>
            <p:ph type="sldNum" sz="quarter" idx="4"/>
          </p:nvPr>
        </p:nvSpPr>
        <p:spPr>
          <a:xfrm>
            <a:off x="8534400" y="6561138"/>
            <a:ext cx="533400" cy="296862"/>
          </a:xfrm>
          <a:prstGeom prst="rect">
            <a:avLst/>
          </a:prstGeom>
        </p:spPr>
        <p:txBody>
          <a:bodyPr vert="horz" lIns="91440" tIns="45720" rIns="91440" bIns="45720" rtlCol="0" anchor="ctr"/>
          <a:lstStyle>
            <a:lvl1pPr algn="ctr">
              <a:defRPr sz="1200">
                <a:solidFill>
                  <a:schemeClr val="tx1">
                    <a:tint val="75000"/>
                  </a:schemeClr>
                </a:solidFill>
              </a:defRPr>
            </a:lvl1pPr>
          </a:lstStyle>
          <a:p>
            <a:fld id="{1D93BD3E-1E9A-4970-A6F7-E7AC52762E0C}" type="slidenum">
              <a:rPr lang="en-US" smtClean="0"/>
              <a:pPr/>
              <a:t>‹#›</a:t>
            </a:fld>
            <a:endParaRPr lang="en-US"/>
          </a:p>
        </p:txBody>
      </p:sp>
      <p:cxnSp>
        <p:nvCxnSpPr>
          <p:cNvPr id="7" name="Straight Connector 6"/>
          <p:cNvCxnSpPr/>
          <p:nvPr userDrawn="1"/>
        </p:nvCxnSpPr>
        <p:spPr>
          <a:xfrm>
            <a:off x="76200" y="6477000"/>
            <a:ext cx="59436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2194560" y="6477000"/>
            <a:ext cx="6858000" cy="1"/>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838200" y="6248400"/>
            <a:ext cx="1181868" cy="457200"/>
          </a:xfrm>
          <a:prstGeom prst="rect">
            <a:avLst/>
          </a:prstGeom>
        </p:spPr>
      </p:pic>
      <p:sp>
        <p:nvSpPr>
          <p:cNvPr id="9" name="TextBox 8"/>
          <p:cNvSpPr txBox="1"/>
          <p:nvPr userDrawn="1"/>
        </p:nvSpPr>
        <p:spPr>
          <a:xfrm>
            <a:off x="54675" y="6553200"/>
            <a:ext cx="859725" cy="246221"/>
          </a:xfrm>
          <a:prstGeom prst="rect">
            <a:avLst/>
          </a:prstGeom>
          <a:noFill/>
        </p:spPr>
        <p:txBody>
          <a:bodyPr wrap="square" rtlCol="0">
            <a:spAutoFit/>
          </a:bodyPr>
          <a:lstStyle/>
          <a:p>
            <a:pPr algn="l"/>
            <a:r>
              <a:rPr lang="en-US" sz="1000" b="1" baseline="0" dirty="0">
                <a:solidFill>
                  <a:schemeClr val="tx2"/>
                </a:solidFill>
              </a:rPr>
              <a:t>PUBLIC</a:t>
            </a:r>
            <a:endParaRPr lang="en-US" sz="1000" b="1" dirty="0">
              <a:solidFill>
                <a:schemeClr val="tx2"/>
              </a:solidFill>
            </a:endParaRPr>
          </a:p>
        </p:txBody>
      </p:sp>
    </p:spTree>
    <p:extLst>
      <p:ext uri="{BB962C8B-B14F-4D97-AF65-F5344CB8AC3E}">
        <p14:creationId xmlns:p14="http://schemas.microsoft.com/office/powerpoint/2010/main" val="30589758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2" r:id="rId3"/>
    <p:sldLayoutId id="2147483663" r:id="rId4"/>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Straight Connector 6"/>
          <p:cNvCxnSpPr/>
          <p:nvPr userDrawn="1"/>
        </p:nvCxnSpPr>
        <p:spPr>
          <a:xfrm flipH="1">
            <a:off x="914400" y="1"/>
            <a:ext cx="1" cy="4952999"/>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23466" y="5257800"/>
            <a:ext cx="1181868" cy="457200"/>
          </a:xfrm>
          <a:prstGeom prst="rect">
            <a:avLst/>
          </a:prstGeom>
        </p:spPr>
      </p:pic>
      <p:cxnSp>
        <p:nvCxnSpPr>
          <p:cNvPr id="12" name="Straight Connector 11"/>
          <p:cNvCxnSpPr/>
          <p:nvPr userDrawn="1"/>
        </p:nvCxnSpPr>
        <p:spPr>
          <a:xfrm flipH="1">
            <a:off x="914400" y="6019800"/>
            <a:ext cx="1" cy="82296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5309337"/>
      </p:ext>
    </p:extLst>
  </p:cSld>
  <p:clrMap bg1="lt1" tx1="dk1" bg2="lt2" tx2="dk2" accent1="accent1" accent2="accent2" accent3="accent3" accent4="accent4" accent5="accent5" accent6="accent6" hlink="hlink" folHlink="folHlink"/>
  <p:sldLayoutIdLst>
    <p:sldLayoutId id="2147483652"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5.emf"/><Relationship Id="rId5" Type="http://schemas.openxmlformats.org/officeDocument/2006/relationships/package" Target="../embeddings/Microsoft_Excel_Worksheet.xlsx"/><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hyperlink" Target="mailto:jhinojosa@ercot.com" TargetMode="Externa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E859EFF0-4021-11DB-F55A-F6466F4B2526}"/>
              </a:ext>
            </a:extLst>
          </p:cNvPr>
          <p:cNvSpPr txBox="1">
            <a:spLocks/>
          </p:cNvSpPr>
          <p:nvPr/>
        </p:nvSpPr>
        <p:spPr>
          <a:xfrm>
            <a:off x="3657600" y="4837176"/>
            <a:ext cx="4358566" cy="64922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cap="small" dirty="0">
                <a:solidFill>
                  <a:schemeClr val="tx2"/>
                </a:solidFill>
              </a:rPr>
              <a:t>July 23, 2024</a:t>
            </a:r>
          </a:p>
        </p:txBody>
      </p:sp>
      <p:sp>
        <p:nvSpPr>
          <p:cNvPr id="5" name="Text Placeholder 1">
            <a:extLst>
              <a:ext uri="{FF2B5EF4-FFF2-40B4-BE49-F238E27FC236}">
                <a16:creationId xmlns:a16="http://schemas.microsoft.com/office/drawing/2014/main" id="{AC4D65C5-CD99-AB85-30AC-AC73550C054C}"/>
              </a:ext>
            </a:extLst>
          </p:cNvPr>
          <p:cNvSpPr txBox="1">
            <a:spLocks/>
          </p:cNvSpPr>
          <p:nvPr/>
        </p:nvSpPr>
        <p:spPr>
          <a:xfrm>
            <a:off x="3657601" y="3630168"/>
            <a:ext cx="4358566" cy="56083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1800" dirty="0">
                <a:solidFill>
                  <a:schemeClr val="tx2"/>
                </a:solidFill>
              </a:rPr>
              <a:t>Balancing Operations Planning Staff</a:t>
            </a:r>
          </a:p>
          <a:p>
            <a:endParaRPr lang="en-US" sz="3600" b="1" cap="small" dirty="0">
              <a:solidFill>
                <a:schemeClr val="tx2"/>
              </a:solidFill>
            </a:endParaRPr>
          </a:p>
        </p:txBody>
      </p:sp>
      <p:sp>
        <p:nvSpPr>
          <p:cNvPr id="6" name="Text Placeholder 4">
            <a:extLst>
              <a:ext uri="{FF2B5EF4-FFF2-40B4-BE49-F238E27FC236}">
                <a16:creationId xmlns:a16="http://schemas.microsoft.com/office/drawing/2014/main" id="{2DE399F6-19B7-3D3D-67C8-06874D2375F1}"/>
              </a:ext>
            </a:extLst>
          </p:cNvPr>
          <p:cNvSpPr txBox="1">
            <a:spLocks/>
          </p:cNvSpPr>
          <p:nvPr/>
        </p:nvSpPr>
        <p:spPr>
          <a:xfrm>
            <a:off x="3657600" y="1325880"/>
            <a:ext cx="5410199" cy="230428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600" b="1" cap="small" dirty="0">
                <a:solidFill>
                  <a:schemeClr val="tx2"/>
                </a:solidFill>
              </a:rPr>
              <a:t>ESR Ancillary Service SOC Shortfall Analysis Report</a:t>
            </a:r>
          </a:p>
        </p:txBody>
      </p:sp>
    </p:spTree>
    <p:extLst>
      <p:ext uri="{BB962C8B-B14F-4D97-AF65-F5344CB8AC3E}">
        <p14:creationId xmlns:p14="http://schemas.microsoft.com/office/powerpoint/2010/main" val="29384247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A1481-4E70-FB98-5CD3-446F0A089331}"/>
              </a:ext>
            </a:extLst>
          </p:cNvPr>
          <p:cNvSpPr>
            <a:spLocks noGrp="1"/>
          </p:cNvSpPr>
          <p:nvPr>
            <p:ph type="title"/>
          </p:nvPr>
        </p:nvSpPr>
        <p:spPr>
          <a:xfrm>
            <a:off x="381000" y="243682"/>
            <a:ext cx="8458200" cy="594518"/>
          </a:xfrm>
        </p:spPr>
        <p:txBody>
          <a:bodyPr/>
          <a:lstStyle/>
          <a:p>
            <a:r>
              <a:rPr lang="en-US" dirty="0"/>
              <a:t>ESR AS MW Shortfall Introduction</a:t>
            </a:r>
          </a:p>
        </p:txBody>
      </p:sp>
      <p:sp>
        <p:nvSpPr>
          <p:cNvPr id="3" name="Content Placeholder 2">
            <a:extLst>
              <a:ext uri="{FF2B5EF4-FFF2-40B4-BE49-F238E27FC236}">
                <a16:creationId xmlns:a16="http://schemas.microsoft.com/office/drawing/2014/main" id="{B7E028C9-6956-0776-A5E4-241723088633}"/>
              </a:ext>
            </a:extLst>
          </p:cNvPr>
          <p:cNvSpPr>
            <a:spLocks noGrp="1"/>
          </p:cNvSpPr>
          <p:nvPr>
            <p:ph idx="1"/>
          </p:nvPr>
        </p:nvSpPr>
        <p:spPr>
          <a:xfrm>
            <a:off x="304800" y="920058"/>
            <a:ext cx="8534400" cy="5175942"/>
          </a:xfrm>
        </p:spPr>
        <p:txBody>
          <a:bodyPr/>
          <a:lstStyle/>
          <a:p>
            <a:r>
              <a:rPr lang="en-US" sz="1600" dirty="0">
                <a:solidFill>
                  <a:schemeClr val="tx2"/>
                </a:solidFill>
              </a:rPr>
              <a:t>NPRR1186 brought improvements to ERCOT systems to better account for state of charge (SOC). These changes now allow ERCOT’s EMS to preserve SOC in SCED dispatch to maintain needed SOC to support Ancillary Service (AS) obligation in the remainder of the hour.</a:t>
            </a:r>
          </a:p>
          <a:p>
            <a:r>
              <a:rPr lang="en-US" sz="1600" dirty="0">
                <a:solidFill>
                  <a:schemeClr val="tx2"/>
                </a:solidFill>
              </a:rPr>
              <a:t>The approved versions of NPRR1186 and NPRR1149 as approved do not consider SOC for accounting for shortfall. This led to TAC requesting a monthly report on tracking shortfall in AS obligation due to SOC.</a:t>
            </a:r>
          </a:p>
          <a:p>
            <a:r>
              <a:rPr lang="en-US" sz="1600" dirty="0">
                <a:solidFill>
                  <a:schemeClr val="tx2"/>
                </a:solidFill>
              </a:rPr>
              <a:t>ERCOT proposes this report template to provide insights into insufficient SOC to provide AS obligation and inadequate response to events and dispatch due to low or insufficient SOC. </a:t>
            </a:r>
          </a:p>
          <a:p>
            <a:r>
              <a:rPr lang="en-US" sz="1600" b="0" dirty="0">
                <a:solidFill>
                  <a:schemeClr val="tx2"/>
                </a:solidFill>
                <a:effectLst/>
              </a:rPr>
              <a:t>The </a:t>
            </a:r>
            <a:r>
              <a:rPr lang="en-US" sz="1600" dirty="0">
                <a:solidFill>
                  <a:schemeClr val="tx2"/>
                </a:solidFill>
              </a:rPr>
              <a:t>c</a:t>
            </a:r>
            <a:r>
              <a:rPr lang="en-US" sz="1600" b="0" dirty="0">
                <a:solidFill>
                  <a:schemeClr val="tx2"/>
                </a:solidFill>
                <a:effectLst/>
              </a:rPr>
              <a:t>harts on slide 5 have been built using SOC shortfall calculations over the hour which are converted to a MW shortfall value. </a:t>
            </a:r>
          </a:p>
          <a:p>
            <a:pPr lvl="1"/>
            <a:r>
              <a:rPr lang="en-US" sz="1400" dirty="0">
                <a:solidFill>
                  <a:schemeClr val="tx2"/>
                </a:solidFill>
              </a:rPr>
              <a:t>Shortfall for each AS are assigned in this order (Non-Spin, ECRS, RRS, Regulation and FFR).</a:t>
            </a:r>
          </a:p>
          <a:p>
            <a:pPr lvl="1"/>
            <a:r>
              <a:rPr lang="en-US" sz="1400" dirty="0">
                <a:solidFill>
                  <a:schemeClr val="tx2"/>
                </a:solidFill>
              </a:rPr>
              <a:t>AS Shortfall Cost ($) is calculated using the Market Clearing Price for Capacity (MCPC) of the Ancillary Services and the MW Short amount for each Ancillary Service for QSEs. </a:t>
            </a:r>
          </a:p>
          <a:p>
            <a:r>
              <a:rPr lang="en-US" sz="1600" dirty="0">
                <a:solidFill>
                  <a:schemeClr val="tx2"/>
                </a:solidFill>
              </a:rPr>
              <a:t>ERCOT intends to share a report with production data in Aug 2024 with the implementation of NPRR1186 in ERCOT systems.</a:t>
            </a:r>
          </a:p>
          <a:p>
            <a:pPr lvl="1"/>
            <a:r>
              <a:rPr lang="en-US" sz="1400" dirty="0">
                <a:solidFill>
                  <a:schemeClr val="tx2"/>
                </a:solidFill>
              </a:rPr>
              <a:t>The data in this report uses preliminary data prior to official go-live of NPRR1186 to demonstrate the templates we are proposing for this report.</a:t>
            </a:r>
          </a:p>
          <a:p>
            <a:pPr lvl="1"/>
            <a:endParaRPr lang="en-US" sz="1400" b="0" dirty="0">
              <a:solidFill>
                <a:schemeClr val="tx2"/>
              </a:solidFill>
              <a:effectLst/>
            </a:endParaRPr>
          </a:p>
        </p:txBody>
      </p:sp>
      <p:sp>
        <p:nvSpPr>
          <p:cNvPr id="4" name="Slide Number Placeholder 3">
            <a:extLst>
              <a:ext uri="{FF2B5EF4-FFF2-40B4-BE49-F238E27FC236}">
                <a16:creationId xmlns:a16="http://schemas.microsoft.com/office/drawing/2014/main" id="{1BCE0069-D473-2F6D-C048-305A8898CBA3}"/>
              </a:ext>
            </a:extLst>
          </p:cNvPr>
          <p:cNvSpPr>
            <a:spLocks noGrp="1"/>
          </p:cNvSpPr>
          <p:nvPr>
            <p:ph type="sldNum" sz="quarter" idx="4"/>
          </p:nvPr>
        </p:nvSpPr>
        <p:spPr/>
        <p:txBody>
          <a:bodyPr/>
          <a:lstStyle/>
          <a:p>
            <a:fld id="{1D93BD3E-1E9A-4970-A6F7-E7AC52762E0C}" type="slidenum">
              <a:rPr lang="en-US" smtClean="0"/>
              <a:pPr/>
              <a:t>2</a:t>
            </a:fld>
            <a:endParaRPr lang="en-US"/>
          </a:p>
        </p:txBody>
      </p:sp>
    </p:spTree>
    <p:extLst>
      <p:ext uri="{BB962C8B-B14F-4D97-AF65-F5344CB8AC3E}">
        <p14:creationId xmlns:p14="http://schemas.microsoft.com/office/powerpoint/2010/main" val="26953352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61926A0A-5B93-5D6F-453D-6B824C466B92}"/>
              </a:ext>
            </a:extLst>
          </p:cNvPr>
          <p:cNvSpPr txBox="1">
            <a:spLocks/>
          </p:cNvSpPr>
          <p:nvPr/>
        </p:nvSpPr>
        <p:spPr>
          <a:xfrm>
            <a:off x="3733801" y="2590800"/>
            <a:ext cx="5410199" cy="8382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600" b="1" cap="small" dirty="0">
                <a:solidFill>
                  <a:schemeClr val="tx2"/>
                </a:solidFill>
              </a:rPr>
              <a:t>Insufficient SOC in Real Time to Provide Ancillary Service Obligation</a:t>
            </a:r>
          </a:p>
        </p:txBody>
      </p:sp>
    </p:spTree>
    <p:extLst>
      <p:ext uri="{BB962C8B-B14F-4D97-AF65-F5344CB8AC3E}">
        <p14:creationId xmlns:p14="http://schemas.microsoft.com/office/powerpoint/2010/main" val="724132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9A8BD-1D45-6340-D6EF-A760DFE4F3CC}"/>
              </a:ext>
            </a:extLst>
          </p:cNvPr>
          <p:cNvSpPr>
            <a:spLocks noGrp="1"/>
          </p:cNvSpPr>
          <p:nvPr>
            <p:ph type="title"/>
          </p:nvPr>
        </p:nvSpPr>
        <p:spPr>
          <a:xfrm>
            <a:off x="381000" y="243681"/>
            <a:ext cx="8458200" cy="682501"/>
          </a:xfrm>
        </p:spPr>
        <p:txBody>
          <a:bodyPr/>
          <a:lstStyle/>
          <a:p>
            <a:r>
              <a:rPr lang="en-US" sz="2000" dirty="0"/>
              <a:t>Insufficient SOC to provide Ancillary Service Obligation Example</a:t>
            </a:r>
            <a:endParaRPr lang="en-US" dirty="0"/>
          </a:p>
        </p:txBody>
      </p:sp>
      <p:sp>
        <p:nvSpPr>
          <p:cNvPr id="3" name="Content Placeholder 2">
            <a:extLst>
              <a:ext uri="{FF2B5EF4-FFF2-40B4-BE49-F238E27FC236}">
                <a16:creationId xmlns:a16="http://schemas.microsoft.com/office/drawing/2014/main" id="{BEE696FB-C161-A688-347B-616F3C1B4B23}"/>
              </a:ext>
            </a:extLst>
          </p:cNvPr>
          <p:cNvSpPr>
            <a:spLocks noGrp="1"/>
          </p:cNvSpPr>
          <p:nvPr>
            <p:ph idx="1"/>
          </p:nvPr>
        </p:nvSpPr>
        <p:spPr>
          <a:xfrm>
            <a:off x="223498" y="926183"/>
            <a:ext cx="3487598" cy="5005633"/>
          </a:xfrm>
        </p:spPr>
        <p:txBody>
          <a:bodyPr/>
          <a:lstStyle/>
          <a:p>
            <a:r>
              <a:rPr lang="en-US" sz="1400" dirty="0">
                <a:solidFill>
                  <a:schemeClr val="tx2"/>
                </a:solidFill>
              </a:rPr>
              <a:t>Example: AS Responsibility of 60 MW while only telemetering 30 MWh of SOC throughout the hour. </a:t>
            </a:r>
          </a:p>
          <a:p>
            <a:r>
              <a:rPr lang="en-US" sz="1400" dirty="0">
                <a:solidFill>
                  <a:schemeClr val="tx2"/>
                </a:solidFill>
              </a:rPr>
              <a:t>This ESR would contribute 9.2 MW </a:t>
            </a:r>
            <a:r>
              <a:rPr lang="en-US" sz="1400" i="1" dirty="0">
                <a:solidFill>
                  <a:schemeClr val="tx2"/>
                </a:solidFill>
              </a:rPr>
              <a:t>RRS Short</a:t>
            </a:r>
            <a:r>
              <a:rPr lang="en-US" sz="1400" dirty="0">
                <a:solidFill>
                  <a:schemeClr val="tx2"/>
                </a:solidFill>
              </a:rPr>
              <a:t> for this hour.</a:t>
            </a:r>
          </a:p>
          <a:p>
            <a:r>
              <a:rPr lang="en-US" sz="1400" dirty="0">
                <a:solidFill>
                  <a:schemeClr val="tx2"/>
                </a:solidFill>
              </a:rPr>
              <a:t>This hour would be considered a </a:t>
            </a:r>
            <a:r>
              <a:rPr lang="en-US" sz="1400" i="1" dirty="0">
                <a:solidFill>
                  <a:schemeClr val="tx2"/>
                </a:solidFill>
              </a:rPr>
              <a:t>Shortfall Hour</a:t>
            </a:r>
            <a:r>
              <a:rPr lang="en-US" sz="1400" dirty="0">
                <a:solidFill>
                  <a:schemeClr val="tx2"/>
                </a:solidFill>
              </a:rPr>
              <a:t> due to meeting the proposed NPRR1186 shortfall threshold metric at the end of the hour. (Integrated SOC shortfall exceeds the greater of 2MWhh or the lower of 8MWhh or 20% of the integrated SOC expectation)</a:t>
            </a:r>
            <a:r>
              <a:rPr lang="en-US" sz="1400" i="1" dirty="0">
                <a:solidFill>
                  <a:schemeClr val="tx2"/>
                </a:solidFill>
              </a:rPr>
              <a:t> </a:t>
            </a:r>
          </a:p>
          <a:p>
            <a:r>
              <a:rPr lang="en-US" sz="1400" dirty="0">
                <a:solidFill>
                  <a:schemeClr val="tx2"/>
                </a:solidFill>
              </a:rPr>
              <a:t>Attached is an excel workbook that can be used to explore shortfall scenarios in more detail.</a:t>
            </a:r>
          </a:p>
          <a:p>
            <a:endParaRPr lang="en-US" sz="1400" dirty="0">
              <a:solidFill>
                <a:schemeClr val="tx2"/>
              </a:solidFill>
            </a:endParaRPr>
          </a:p>
        </p:txBody>
      </p:sp>
      <p:sp>
        <p:nvSpPr>
          <p:cNvPr id="4" name="Slide Number Placeholder 3">
            <a:extLst>
              <a:ext uri="{FF2B5EF4-FFF2-40B4-BE49-F238E27FC236}">
                <a16:creationId xmlns:a16="http://schemas.microsoft.com/office/drawing/2014/main" id="{6ACEB43D-0316-0B50-ACB3-6EF05E00ECFC}"/>
              </a:ext>
            </a:extLst>
          </p:cNvPr>
          <p:cNvSpPr>
            <a:spLocks noGrp="1"/>
          </p:cNvSpPr>
          <p:nvPr>
            <p:ph type="sldNum" sz="quarter" idx="4"/>
          </p:nvPr>
        </p:nvSpPr>
        <p:spPr/>
        <p:txBody>
          <a:bodyPr/>
          <a:lstStyle/>
          <a:p>
            <a:fld id="{1D93BD3E-1E9A-4970-A6F7-E7AC52762E0C}" type="slidenum">
              <a:rPr lang="en-US" smtClean="0"/>
              <a:pPr/>
              <a:t>4</a:t>
            </a:fld>
            <a:endParaRPr lang="en-US"/>
          </a:p>
        </p:txBody>
      </p:sp>
      <p:sp>
        <p:nvSpPr>
          <p:cNvPr id="6" name="TextBox 5">
            <a:extLst>
              <a:ext uri="{FF2B5EF4-FFF2-40B4-BE49-F238E27FC236}">
                <a16:creationId xmlns:a16="http://schemas.microsoft.com/office/drawing/2014/main" id="{DC2C5222-943B-14F2-2287-CC4B3A750E06}"/>
              </a:ext>
            </a:extLst>
          </p:cNvPr>
          <p:cNvSpPr txBox="1"/>
          <p:nvPr/>
        </p:nvSpPr>
        <p:spPr>
          <a:xfrm>
            <a:off x="2133600" y="6561138"/>
            <a:ext cx="6400800" cy="461665"/>
          </a:xfrm>
          <a:prstGeom prst="rect">
            <a:avLst/>
          </a:prstGeom>
          <a:noFill/>
        </p:spPr>
        <p:txBody>
          <a:bodyPr wrap="square" rtlCol="0">
            <a:spAutoFit/>
          </a:bodyPr>
          <a:lstStyle/>
          <a:p>
            <a:r>
              <a:rPr lang="en-US" sz="1200" i="1" dirty="0">
                <a:solidFill>
                  <a:schemeClr val="accent6"/>
                </a:solidFill>
              </a:rPr>
              <a:t>This slide is sourced from mock data to demonstrate report capabilities. </a:t>
            </a:r>
          </a:p>
          <a:p>
            <a:endParaRPr lang="en-US" sz="1200" dirty="0"/>
          </a:p>
        </p:txBody>
      </p:sp>
      <p:pic>
        <p:nvPicPr>
          <p:cNvPr id="9" name="Picture 8">
            <a:extLst>
              <a:ext uri="{FF2B5EF4-FFF2-40B4-BE49-F238E27FC236}">
                <a16:creationId xmlns:a16="http://schemas.microsoft.com/office/drawing/2014/main" id="{535275DC-3613-B850-F8F3-3B20DDD555E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792398" y="698183"/>
            <a:ext cx="4942380" cy="2890975"/>
          </a:xfrm>
          <a:prstGeom prst="rect">
            <a:avLst/>
          </a:prstGeom>
        </p:spPr>
      </p:pic>
      <p:pic>
        <p:nvPicPr>
          <p:cNvPr id="8" name="Picture 7">
            <a:extLst>
              <a:ext uri="{FF2B5EF4-FFF2-40B4-BE49-F238E27FC236}">
                <a16:creationId xmlns:a16="http://schemas.microsoft.com/office/drawing/2014/main" id="{E4E171EB-CE6C-2602-1AE2-3AD51DD89C2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652214" y="3630613"/>
            <a:ext cx="5415586" cy="2656573"/>
          </a:xfrm>
          <a:prstGeom prst="rect">
            <a:avLst/>
          </a:prstGeom>
          <a:ln w="12700">
            <a:solidFill>
              <a:schemeClr val="tx1"/>
            </a:solidFill>
          </a:ln>
        </p:spPr>
      </p:pic>
      <p:graphicFrame>
        <p:nvGraphicFramePr>
          <p:cNvPr id="10" name="Object 9">
            <a:extLst>
              <a:ext uri="{FF2B5EF4-FFF2-40B4-BE49-F238E27FC236}">
                <a16:creationId xmlns:a16="http://schemas.microsoft.com/office/drawing/2014/main" id="{01E1ABB2-F985-1C09-506E-CF372A945EF6}"/>
              </a:ext>
            </a:extLst>
          </p:cNvPr>
          <p:cNvGraphicFramePr>
            <a:graphicFrameLocks noChangeAspect="1"/>
          </p:cNvGraphicFramePr>
          <p:nvPr>
            <p:extLst>
              <p:ext uri="{D42A27DB-BD31-4B8C-83A1-F6EECF244321}">
                <p14:modId xmlns:p14="http://schemas.microsoft.com/office/powerpoint/2010/main" val="101556195"/>
              </p:ext>
            </p:extLst>
          </p:nvPr>
        </p:nvGraphicFramePr>
        <p:xfrm>
          <a:off x="1480656" y="4724400"/>
          <a:ext cx="914400" cy="771525"/>
        </p:xfrm>
        <a:graphic>
          <a:graphicData uri="http://schemas.openxmlformats.org/presentationml/2006/ole">
            <mc:AlternateContent xmlns:mc="http://schemas.openxmlformats.org/markup-compatibility/2006">
              <mc:Choice xmlns:v="urn:schemas-microsoft-com:vml" Requires="v">
                <p:oleObj name="Worksheet" showAsIcon="1" r:id="rId5" imgW="914400" imgH="771525" progId="Excel.Sheet.12">
                  <p:embed/>
                </p:oleObj>
              </mc:Choice>
              <mc:Fallback>
                <p:oleObj name="Worksheet" showAsIcon="1" r:id="rId5" imgW="914400" imgH="771525" progId="Excel.Sheet.12">
                  <p:embed/>
                  <p:pic>
                    <p:nvPicPr>
                      <p:cNvPr id="0" name=""/>
                      <p:cNvPicPr/>
                      <p:nvPr/>
                    </p:nvPicPr>
                    <p:blipFill>
                      <a:blip r:embed="rId6"/>
                      <a:stretch>
                        <a:fillRect/>
                      </a:stretch>
                    </p:blipFill>
                    <p:spPr>
                      <a:xfrm>
                        <a:off x="1480656" y="4724400"/>
                        <a:ext cx="914400" cy="771525"/>
                      </a:xfrm>
                      <a:prstGeom prst="rect">
                        <a:avLst/>
                      </a:prstGeom>
                    </p:spPr>
                  </p:pic>
                </p:oleObj>
              </mc:Fallback>
            </mc:AlternateContent>
          </a:graphicData>
        </a:graphic>
      </p:graphicFrame>
    </p:spTree>
    <p:extLst>
      <p:ext uri="{BB962C8B-B14F-4D97-AF65-F5344CB8AC3E}">
        <p14:creationId xmlns:p14="http://schemas.microsoft.com/office/powerpoint/2010/main" val="10451269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9A8BD-1D45-6340-D6EF-A760DFE4F3CC}"/>
              </a:ext>
            </a:extLst>
          </p:cNvPr>
          <p:cNvSpPr>
            <a:spLocks noGrp="1"/>
          </p:cNvSpPr>
          <p:nvPr>
            <p:ph type="title"/>
          </p:nvPr>
        </p:nvSpPr>
        <p:spPr/>
        <p:txBody>
          <a:bodyPr/>
          <a:lstStyle/>
          <a:p>
            <a:r>
              <a:rPr lang="en-US" sz="1800" dirty="0"/>
              <a:t>Insufficient SOC to provide Ancillary Service Obligations if system conditions require (</a:t>
            </a:r>
            <a:r>
              <a:rPr lang="en-US" sz="1400" dirty="0"/>
              <a:t>Month over Month)</a:t>
            </a:r>
            <a:br>
              <a:rPr lang="en-US" sz="2000" dirty="0"/>
            </a:br>
            <a:endParaRPr lang="en-US" sz="2000" dirty="0"/>
          </a:p>
        </p:txBody>
      </p:sp>
      <p:sp>
        <p:nvSpPr>
          <p:cNvPr id="3" name="Content Placeholder 2">
            <a:extLst>
              <a:ext uri="{FF2B5EF4-FFF2-40B4-BE49-F238E27FC236}">
                <a16:creationId xmlns:a16="http://schemas.microsoft.com/office/drawing/2014/main" id="{BEE696FB-C161-A688-347B-616F3C1B4B23}"/>
              </a:ext>
            </a:extLst>
          </p:cNvPr>
          <p:cNvSpPr>
            <a:spLocks noGrp="1"/>
          </p:cNvSpPr>
          <p:nvPr>
            <p:ph idx="1"/>
          </p:nvPr>
        </p:nvSpPr>
        <p:spPr>
          <a:xfrm>
            <a:off x="304799" y="926183"/>
            <a:ext cx="3460531" cy="5005633"/>
          </a:xfrm>
        </p:spPr>
        <p:txBody>
          <a:bodyPr/>
          <a:lstStyle/>
          <a:p>
            <a:pPr marL="0" indent="0">
              <a:buNone/>
            </a:pPr>
            <a:r>
              <a:rPr lang="en-US" sz="1200" i="1" dirty="0">
                <a:solidFill>
                  <a:schemeClr val="tx2"/>
                </a:solidFill>
              </a:rPr>
              <a:t>An ESRs Shortfall is converted a to MW value and system-wide AS MW Short is computed for every hour (referred to as MW Short). Ancillary Service Shortfall costs are determined using MW Short and historical MCPC. </a:t>
            </a:r>
          </a:p>
          <a:p>
            <a:pPr marL="0" indent="0">
              <a:buNone/>
            </a:pPr>
            <a:r>
              <a:rPr lang="en-US" sz="1200" i="1" dirty="0">
                <a:solidFill>
                  <a:schemeClr val="accent6"/>
                </a:solidFill>
              </a:rPr>
              <a:t>*</a:t>
            </a:r>
            <a:r>
              <a:rPr lang="en-US" sz="1200" i="1" dirty="0">
                <a:solidFill>
                  <a:schemeClr val="tx2"/>
                </a:solidFill>
              </a:rPr>
              <a:t> </a:t>
            </a:r>
            <a:r>
              <a:rPr lang="en-US" sz="1200" i="1" dirty="0">
                <a:solidFill>
                  <a:schemeClr val="accent6"/>
                </a:solidFill>
              </a:rPr>
              <a:t>% Short of AS Responsibility = (Monthly ESR MW Short / Monthly ESR AS Responsibility)*100</a:t>
            </a:r>
          </a:p>
          <a:p>
            <a:pPr marL="0" indent="0">
              <a:buNone/>
            </a:pPr>
            <a:r>
              <a:rPr lang="en-US" sz="1200" i="1" dirty="0">
                <a:solidFill>
                  <a:schemeClr val="accent6"/>
                </a:solidFill>
              </a:rPr>
              <a:t>** % of AS Cost = (Monthly AS Shortfall Cost from ESRs / Monthly Total MCPC of the AS Carried by ESRs) * 100</a:t>
            </a:r>
          </a:p>
        </p:txBody>
      </p:sp>
      <p:sp>
        <p:nvSpPr>
          <p:cNvPr id="4" name="Slide Number Placeholder 3">
            <a:extLst>
              <a:ext uri="{FF2B5EF4-FFF2-40B4-BE49-F238E27FC236}">
                <a16:creationId xmlns:a16="http://schemas.microsoft.com/office/drawing/2014/main" id="{6ACEB43D-0316-0B50-ACB3-6EF05E00ECFC}"/>
              </a:ext>
            </a:extLst>
          </p:cNvPr>
          <p:cNvSpPr>
            <a:spLocks noGrp="1"/>
          </p:cNvSpPr>
          <p:nvPr>
            <p:ph type="sldNum" sz="quarter" idx="4"/>
          </p:nvPr>
        </p:nvSpPr>
        <p:spPr/>
        <p:txBody>
          <a:bodyPr/>
          <a:lstStyle/>
          <a:p>
            <a:fld id="{1D93BD3E-1E9A-4970-A6F7-E7AC52762E0C}" type="slidenum">
              <a:rPr lang="en-US" smtClean="0"/>
              <a:pPr/>
              <a:t>5</a:t>
            </a:fld>
            <a:endParaRPr lang="en-US"/>
          </a:p>
        </p:txBody>
      </p:sp>
      <p:pic>
        <p:nvPicPr>
          <p:cNvPr id="10" name="Picture 9">
            <a:extLst>
              <a:ext uri="{FF2B5EF4-FFF2-40B4-BE49-F238E27FC236}">
                <a16:creationId xmlns:a16="http://schemas.microsoft.com/office/drawing/2014/main" id="{AB759B63-F7B3-E33A-4B7C-573DFCDB4D5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3810820" y="926182"/>
            <a:ext cx="5222898" cy="4636417"/>
          </a:xfrm>
          <a:prstGeom prst="rect">
            <a:avLst/>
          </a:prstGeom>
        </p:spPr>
      </p:pic>
      <p:sp>
        <p:nvSpPr>
          <p:cNvPr id="5" name="Content Placeholder 2">
            <a:extLst>
              <a:ext uri="{FF2B5EF4-FFF2-40B4-BE49-F238E27FC236}">
                <a16:creationId xmlns:a16="http://schemas.microsoft.com/office/drawing/2014/main" id="{A9C663FE-BB5D-9D0F-805F-6BB6B052469E}"/>
              </a:ext>
            </a:extLst>
          </p:cNvPr>
          <p:cNvSpPr txBox="1">
            <a:spLocks/>
          </p:cNvSpPr>
          <p:nvPr/>
        </p:nvSpPr>
        <p:spPr>
          <a:xfrm>
            <a:off x="152400" y="5646851"/>
            <a:ext cx="8565931" cy="614235"/>
          </a:xfrm>
          <a:prstGeom prst="rect">
            <a:avLst/>
          </a:prstGeom>
          <a:solidFill>
            <a:schemeClr val="accent2">
              <a:lumMod val="20000"/>
              <a:lumOff val="80000"/>
            </a:schemeClr>
          </a:solidFill>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1200" b="1" i="1" dirty="0">
                <a:solidFill>
                  <a:schemeClr val="accent6"/>
                </a:solidFill>
              </a:rPr>
              <a:t>Observation:</a:t>
            </a:r>
          </a:p>
          <a:p>
            <a:r>
              <a:rPr lang="en-US" sz="1200" b="1" i="1" dirty="0">
                <a:solidFill>
                  <a:schemeClr val="tx2"/>
                </a:solidFill>
              </a:rPr>
              <a:t>[Insert Trend Observations]</a:t>
            </a:r>
            <a:endParaRPr lang="en-US" sz="1200" b="1" i="1" dirty="0">
              <a:solidFill>
                <a:schemeClr val="accent6"/>
              </a:solidFill>
            </a:endParaRPr>
          </a:p>
        </p:txBody>
      </p:sp>
      <p:sp>
        <p:nvSpPr>
          <p:cNvPr id="6" name="TextBox 5">
            <a:extLst>
              <a:ext uri="{FF2B5EF4-FFF2-40B4-BE49-F238E27FC236}">
                <a16:creationId xmlns:a16="http://schemas.microsoft.com/office/drawing/2014/main" id="{DC2C5222-943B-14F2-2287-CC4B3A750E06}"/>
              </a:ext>
            </a:extLst>
          </p:cNvPr>
          <p:cNvSpPr txBox="1"/>
          <p:nvPr/>
        </p:nvSpPr>
        <p:spPr>
          <a:xfrm>
            <a:off x="2133600" y="6561138"/>
            <a:ext cx="6400800" cy="276999"/>
          </a:xfrm>
          <a:prstGeom prst="rect">
            <a:avLst/>
          </a:prstGeom>
          <a:noFill/>
        </p:spPr>
        <p:txBody>
          <a:bodyPr wrap="square" rtlCol="0">
            <a:spAutoFit/>
          </a:bodyPr>
          <a:lstStyle/>
          <a:p>
            <a:r>
              <a:rPr lang="en-US" sz="1200" i="1" dirty="0">
                <a:solidFill>
                  <a:schemeClr val="accent6"/>
                </a:solidFill>
              </a:rPr>
              <a:t>This slide is sourced from mock data to demonstrate report capabilities. </a:t>
            </a:r>
            <a:endParaRPr lang="en-US" sz="1200" dirty="0"/>
          </a:p>
        </p:txBody>
      </p:sp>
    </p:spTree>
    <p:extLst>
      <p:ext uri="{BB962C8B-B14F-4D97-AF65-F5344CB8AC3E}">
        <p14:creationId xmlns:p14="http://schemas.microsoft.com/office/powerpoint/2010/main" val="5380051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61926A0A-5B93-5D6F-453D-6B824C466B92}"/>
              </a:ext>
            </a:extLst>
          </p:cNvPr>
          <p:cNvSpPr txBox="1">
            <a:spLocks/>
          </p:cNvSpPr>
          <p:nvPr/>
        </p:nvSpPr>
        <p:spPr>
          <a:xfrm>
            <a:off x="3733801" y="2590800"/>
            <a:ext cx="5410199" cy="8382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600" b="1" cap="small" dirty="0">
                <a:solidFill>
                  <a:schemeClr val="tx2"/>
                </a:solidFill>
              </a:rPr>
              <a:t>Inadequate Response During Real Time Events and Dispatch </a:t>
            </a:r>
          </a:p>
        </p:txBody>
      </p:sp>
    </p:spTree>
    <p:extLst>
      <p:ext uri="{BB962C8B-B14F-4D97-AF65-F5344CB8AC3E}">
        <p14:creationId xmlns:p14="http://schemas.microsoft.com/office/powerpoint/2010/main" val="37133152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C64C1-90CF-8CBE-C277-711C15ED9D2A}"/>
              </a:ext>
            </a:extLst>
          </p:cNvPr>
          <p:cNvSpPr>
            <a:spLocks noGrp="1"/>
          </p:cNvSpPr>
          <p:nvPr>
            <p:ph type="title"/>
          </p:nvPr>
        </p:nvSpPr>
        <p:spPr/>
        <p:txBody>
          <a:bodyPr/>
          <a:lstStyle/>
          <a:p>
            <a:r>
              <a:rPr lang="en-US" sz="2000" dirty="0"/>
              <a:t>Inadequate response from ESRs during unit trips when carrying RRS with low SOC^ </a:t>
            </a:r>
          </a:p>
        </p:txBody>
      </p:sp>
      <p:sp>
        <p:nvSpPr>
          <p:cNvPr id="8" name="Content Placeholder 7">
            <a:extLst>
              <a:ext uri="{FF2B5EF4-FFF2-40B4-BE49-F238E27FC236}">
                <a16:creationId xmlns:a16="http://schemas.microsoft.com/office/drawing/2014/main" id="{118687F9-6271-DB4C-515A-5A048E984F8D}"/>
              </a:ext>
            </a:extLst>
          </p:cNvPr>
          <p:cNvSpPr>
            <a:spLocks noGrp="1"/>
          </p:cNvSpPr>
          <p:nvPr>
            <p:ph idx="1"/>
          </p:nvPr>
        </p:nvSpPr>
        <p:spPr>
          <a:xfrm>
            <a:off x="304800" y="914400"/>
            <a:ext cx="8534400" cy="5005633"/>
          </a:xfrm>
        </p:spPr>
        <p:txBody>
          <a:bodyPr/>
          <a:lstStyle/>
          <a:p>
            <a:pPr marL="0" lvl="1" indent="0">
              <a:buNone/>
            </a:pPr>
            <a:r>
              <a:rPr lang="en-US" sz="1200" i="1" dirty="0">
                <a:solidFill>
                  <a:schemeClr val="tx2"/>
                </a:solidFill>
              </a:rPr>
              <a:t>This data is sourced from the ERCOT BAL-TRE-001 FME tool. Low SOC is determined using telemetered SOC, MXOS, MNOS. SOC % = ((SOC-MNOS)/MXOS)*100. </a:t>
            </a:r>
          </a:p>
          <a:p>
            <a:pPr marL="0" lvl="1" indent="0">
              <a:buNone/>
            </a:pPr>
            <a:r>
              <a:rPr lang="en-US" sz="1200" i="1" dirty="0">
                <a:solidFill>
                  <a:schemeClr val="accent6"/>
                </a:solidFill>
              </a:rPr>
              <a:t>* RRS-FFR performance is determined solely on sufficient MW response being provided. </a:t>
            </a:r>
          </a:p>
          <a:p>
            <a:pPr marL="0" lvl="1" indent="0">
              <a:buNone/>
            </a:pPr>
            <a:r>
              <a:rPr lang="en-US" sz="1200" i="1" dirty="0">
                <a:solidFill>
                  <a:schemeClr val="accent6"/>
                </a:solidFill>
              </a:rPr>
              <a:t>** FMEs and Non-FMEs which were reported to PDCWG. </a:t>
            </a:r>
          </a:p>
          <a:p>
            <a:pPr marL="0" lvl="1" indent="0">
              <a:buNone/>
            </a:pPr>
            <a:r>
              <a:rPr lang="en-US" sz="1200" i="1" dirty="0">
                <a:solidFill>
                  <a:schemeClr val="accent6"/>
                </a:solidFill>
              </a:rPr>
              <a:t>^ Low SOC is set to 20% for this analysis, this is a configurable parameter. 	</a:t>
            </a:r>
          </a:p>
          <a:p>
            <a:pPr marL="0" lvl="1" indent="0">
              <a:buNone/>
            </a:pPr>
            <a:endParaRPr lang="en-US" sz="1200" i="1" dirty="0">
              <a:solidFill>
                <a:schemeClr val="accent6"/>
              </a:solidFill>
            </a:endParaRPr>
          </a:p>
          <a:p>
            <a:endParaRPr lang="en-US" dirty="0"/>
          </a:p>
        </p:txBody>
      </p:sp>
      <p:sp>
        <p:nvSpPr>
          <p:cNvPr id="4" name="Slide Number Placeholder 3">
            <a:extLst>
              <a:ext uri="{FF2B5EF4-FFF2-40B4-BE49-F238E27FC236}">
                <a16:creationId xmlns:a16="http://schemas.microsoft.com/office/drawing/2014/main" id="{255C404F-FA00-FD0C-2455-F3C42C479403}"/>
              </a:ext>
            </a:extLst>
          </p:cNvPr>
          <p:cNvSpPr>
            <a:spLocks noGrp="1"/>
          </p:cNvSpPr>
          <p:nvPr>
            <p:ph type="sldNum" sz="quarter" idx="4"/>
          </p:nvPr>
        </p:nvSpPr>
        <p:spPr/>
        <p:txBody>
          <a:bodyPr/>
          <a:lstStyle/>
          <a:p>
            <a:fld id="{1D93BD3E-1E9A-4970-A6F7-E7AC52762E0C}" type="slidenum">
              <a:rPr lang="en-US" smtClean="0"/>
              <a:pPr/>
              <a:t>7</a:t>
            </a:fld>
            <a:endParaRPr lang="en-US"/>
          </a:p>
        </p:txBody>
      </p:sp>
      <p:graphicFrame>
        <p:nvGraphicFramePr>
          <p:cNvPr id="9" name="Table 5">
            <a:extLst>
              <a:ext uri="{FF2B5EF4-FFF2-40B4-BE49-F238E27FC236}">
                <a16:creationId xmlns:a16="http://schemas.microsoft.com/office/drawing/2014/main" id="{9F61BEA5-5EB9-27A6-9692-9462C4653CB9}"/>
              </a:ext>
            </a:extLst>
          </p:cNvPr>
          <p:cNvGraphicFramePr>
            <a:graphicFrameLocks/>
          </p:cNvGraphicFramePr>
          <p:nvPr>
            <p:extLst>
              <p:ext uri="{D42A27DB-BD31-4B8C-83A1-F6EECF244321}">
                <p14:modId xmlns:p14="http://schemas.microsoft.com/office/powerpoint/2010/main" val="1189405068"/>
              </p:ext>
            </p:extLst>
          </p:nvPr>
        </p:nvGraphicFramePr>
        <p:xfrm>
          <a:off x="914400" y="2013825"/>
          <a:ext cx="7173381" cy="4163922"/>
        </p:xfrm>
        <a:graphic>
          <a:graphicData uri="http://schemas.openxmlformats.org/drawingml/2006/table">
            <a:tbl>
              <a:tblPr firstRow="1" bandRow="1">
                <a:tableStyleId>{5C22544A-7EE6-4342-B048-85BDC9FD1C3A}</a:tableStyleId>
              </a:tblPr>
              <a:tblGrid>
                <a:gridCol w="851218">
                  <a:extLst>
                    <a:ext uri="{9D8B030D-6E8A-4147-A177-3AD203B41FA5}">
                      <a16:colId xmlns:a16="http://schemas.microsoft.com/office/drawing/2014/main" val="3828027700"/>
                    </a:ext>
                  </a:extLst>
                </a:gridCol>
                <a:gridCol w="851218">
                  <a:extLst>
                    <a:ext uri="{9D8B030D-6E8A-4147-A177-3AD203B41FA5}">
                      <a16:colId xmlns:a16="http://schemas.microsoft.com/office/drawing/2014/main" val="3014625895"/>
                    </a:ext>
                  </a:extLst>
                </a:gridCol>
                <a:gridCol w="1018421">
                  <a:extLst>
                    <a:ext uri="{9D8B030D-6E8A-4147-A177-3AD203B41FA5}">
                      <a16:colId xmlns:a16="http://schemas.microsoft.com/office/drawing/2014/main" val="4085293360"/>
                    </a:ext>
                  </a:extLst>
                </a:gridCol>
                <a:gridCol w="851218">
                  <a:extLst>
                    <a:ext uri="{9D8B030D-6E8A-4147-A177-3AD203B41FA5}">
                      <a16:colId xmlns:a16="http://schemas.microsoft.com/office/drawing/2014/main" val="2074682417"/>
                    </a:ext>
                  </a:extLst>
                </a:gridCol>
                <a:gridCol w="851218">
                  <a:extLst>
                    <a:ext uri="{9D8B030D-6E8A-4147-A177-3AD203B41FA5}">
                      <a16:colId xmlns:a16="http://schemas.microsoft.com/office/drawing/2014/main" val="3743655481"/>
                    </a:ext>
                  </a:extLst>
                </a:gridCol>
                <a:gridCol w="1047653">
                  <a:extLst>
                    <a:ext uri="{9D8B030D-6E8A-4147-A177-3AD203B41FA5}">
                      <a16:colId xmlns:a16="http://schemas.microsoft.com/office/drawing/2014/main" val="246388028"/>
                    </a:ext>
                  </a:extLst>
                </a:gridCol>
                <a:gridCol w="807865">
                  <a:extLst>
                    <a:ext uri="{9D8B030D-6E8A-4147-A177-3AD203B41FA5}">
                      <a16:colId xmlns:a16="http://schemas.microsoft.com/office/drawing/2014/main" val="3452352162"/>
                    </a:ext>
                  </a:extLst>
                </a:gridCol>
                <a:gridCol w="894570">
                  <a:extLst>
                    <a:ext uri="{9D8B030D-6E8A-4147-A177-3AD203B41FA5}">
                      <a16:colId xmlns:a16="http://schemas.microsoft.com/office/drawing/2014/main" val="3870991352"/>
                    </a:ext>
                  </a:extLst>
                </a:gridCol>
              </a:tblGrid>
              <a:tr h="192922">
                <a:tc>
                  <a:txBody>
                    <a:bodyPr/>
                    <a:lstStyle/>
                    <a:p>
                      <a:pPr algn="ctr" fontAlgn="b"/>
                      <a:endParaRPr lang="en-US" sz="1300" b="1" i="0" u="none" strike="noStrike" dirty="0">
                        <a:solidFill>
                          <a:schemeClr val="tx1"/>
                        </a:solidFill>
                        <a:effectLst/>
                        <a:latin typeface="+mj-lt"/>
                      </a:endParaRPr>
                    </a:p>
                  </a:txBody>
                  <a:tcPr marL="9525" marR="9525" marT="9525" marB="0" anchor="ctr">
                    <a:solidFill>
                      <a:schemeClr val="accent1"/>
                    </a:solidFill>
                  </a:tcPr>
                </a:tc>
                <a:tc gridSpan="3">
                  <a:txBody>
                    <a:bodyPr/>
                    <a:lstStyle/>
                    <a:p>
                      <a:pPr algn="ctr" fontAlgn="b"/>
                      <a:r>
                        <a:rPr lang="en-US" sz="1300" b="1" i="0" u="none" strike="noStrike" dirty="0">
                          <a:solidFill>
                            <a:schemeClr val="tx1"/>
                          </a:solidFill>
                          <a:effectLst/>
                          <a:latin typeface="+mj-lt"/>
                        </a:rPr>
                        <a:t>RRS-PFR</a:t>
                      </a:r>
                    </a:p>
                  </a:txBody>
                  <a:tcPr marL="9525" marR="9525" marT="9525" marB="0" anchor="ctr">
                    <a:solidFill>
                      <a:schemeClr val="accent1"/>
                    </a:solidFill>
                  </a:tcPr>
                </a:tc>
                <a:tc hMerge="1">
                  <a:txBody>
                    <a:bodyPr/>
                    <a:lstStyle/>
                    <a:p>
                      <a:pPr algn="ctr" fontAlgn="b"/>
                      <a:r>
                        <a:rPr lang="en-US" sz="1300" b="1" i="0" u="none" strike="noStrike" dirty="0">
                          <a:solidFill>
                            <a:schemeClr val="tx1"/>
                          </a:solidFill>
                          <a:effectLst/>
                          <a:latin typeface="+mj-lt"/>
                        </a:rPr>
                        <a:t>RRS-FFR</a:t>
                      </a:r>
                    </a:p>
                  </a:txBody>
                  <a:tcPr marL="9525" marR="9525" marT="9525" marB="0" anchor="ctr">
                    <a:solidFill>
                      <a:schemeClr val="accent1"/>
                    </a:solidFill>
                  </a:tcPr>
                </a:tc>
                <a:tc hMerge="1">
                  <a:txBody>
                    <a:bodyPr/>
                    <a:lstStyle/>
                    <a:p>
                      <a:pPr algn="ctr" fontAlgn="b"/>
                      <a:endParaRPr lang="en-US" sz="1300" b="1" i="0" u="none" strike="noStrike" dirty="0">
                        <a:solidFill>
                          <a:schemeClr val="tx1"/>
                        </a:solidFill>
                        <a:effectLst/>
                        <a:latin typeface="+mj-lt"/>
                      </a:endParaRPr>
                    </a:p>
                  </a:txBody>
                  <a:tcPr marL="9525" marR="9525" marT="9525" marB="0" anchor="ctr"/>
                </a:tc>
                <a:tc gridSpan="3">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300" b="1" i="0" u="none" strike="noStrike" kern="1200" dirty="0">
                          <a:solidFill>
                            <a:schemeClr val="tx1"/>
                          </a:solidFill>
                          <a:effectLst/>
                          <a:latin typeface="+mn-lt"/>
                          <a:ea typeface="+mn-ea"/>
                          <a:cs typeface="+mn-cs"/>
                        </a:rPr>
                        <a:t>RRS-FFR</a:t>
                      </a:r>
                    </a:p>
                  </a:txBody>
                  <a:tcPr marL="9525" marR="9525" marT="9525" marB="0" anchor="ctr">
                    <a:solidFill>
                      <a:schemeClr val="accent1"/>
                    </a:solidFill>
                  </a:tcPr>
                </a:tc>
                <a:tc hMerge="1">
                  <a:txBody>
                    <a:bodyPr/>
                    <a:lstStyle/>
                    <a:p>
                      <a:pPr algn="ctr" fontAlgn="b"/>
                      <a:endParaRPr lang="en-US" sz="1300" b="1" i="0" u="none" strike="noStrike" dirty="0">
                        <a:solidFill>
                          <a:schemeClr val="tx1"/>
                        </a:solidFill>
                        <a:effectLst/>
                        <a:latin typeface="+mj-lt"/>
                      </a:endParaRPr>
                    </a:p>
                  </a:txBody>
                  <a:tcPr marL="9525" marR="9525" marT="9525" marB="0" anchor="ctr">
                    <a:solidFill>
                      <a:schemeClr val="accent1"/>
                    </a:solidFill>
                  </a:tcPr>
                </a:tc>
                <a:tc hMerge="1">
                  <a:txBody>
                    <a:bodyPr/>
                    <a:lstStyle/>
                    <a:p>
                      <a:pPr algn="ctr" fontAlgn="b"/>
                      <a:endParaRPr lang="en-US" sz="1300" b="1" i="0" u="none" strike="noStrike" dirty="0">
                        <a:solidFill>
                          <a:schemeClr val="tx1"/>
                        </a:solidFill>
                        <a:effectLst/>
                        <a:latin typeface="+mj-lt"/>
                      </a:endParaRPr>
                    </a:p>
                  </a:txBody>
                  <a:tcPr marL="9525" marR="9525" marT="9525" marB="0" anchor="ctr">
                    <a:solidFill>
                      <a:schemeClr val="accent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300" b="1" i="0" u="none" strike="noStrike" kern="1200" dirty="0">
                        <a:solidFill>
                          <a:schemeClr val="tx1"/>
                        </a:solidFill>
                        <a:effectLst/>
                        <a:latin typeface="+mn-lt"/>
                        <a:ea typeface="+mn-ea"/>
                        <a:cs typeface="+mn-cs"/>
                      </a:endParaRPr>
                    </a:p>
                  </a:txBody>
                  <a:tcPr marL="9525" marR="9525" marT="9525" marB="0" anchor="ctr">
                    <a:solidFill>
                      <a:schemeClr val="accent1"/>
                    </a:solidFill>
                  </a:tcPr>
                </a:tc>
                <a:extLst>
                  <a:ext uri="{0D108BD9-81ED-4DB2-BD59-A6C34878D82A}">
                    <a16:rowId xmlns:a16="http://schemas.microsoft.com/office/drawing/2014/main" val="2931075979"/>
                  </a:ext>
                </a:extLst>
              </a:tr>
              <a:tr h="387143">
                <a:tc rowSpan="2">
                  <a:txBody>
                    <a:bodyPr/>
                    <a:lstStyle/>
                    <a:p>
                      <a:pPr algn="ctr" fontAlgn="b"/>
                      <a:r>
                        <a:rPr lang="en-US" sz="1300" b="1" i="0" u="none" strike="noStrike" dirty="0">
                          <a:solidFill>
                            <a:schemeClr val="tx1"/>
                          </a:solidFill>
                          <a:effectLst/>
                          <a:latin typeface="+mj-lt"/>
                        </a:rPr>
                        <a:t>Event Date</a:t>
                      </a:r>
                    </a:p>
                  </a:txBody>
                  <a:tcPr marL="9525" marR="9525" marT="9525" marB="0" anchor="ctr">
                    <a:solidFill>
                      <a:schemeClr val="accent1"/>
                    </a:solidFill>
                  </a:tcPr>
                </a:tc>
                <a:tc rowSpan="2">
                  <a:txBody>
                    <a:bodyPr/>
                    <a:lstStyle/>
                    <a:p>
                      <a:pPr algn="ctr" fontAlgn="b"/>
                      <a:r>
                        <a:rPr lang="en-US" sz="1300" b="1" i="0" u="none" strike="noStrike" dirty="0">
                          <a:solidFill>
                            <a:schemeClr val="tx1"/>
                          </a:solidFill>
                          <a:effectLst/>
                          <a:latin typeface="+mj-lt"/>
                        </a:rPr>
                        <a:t>Evaluated ESRs</a:t>
                      </a:r>
                    </a:p>
                  </a:txBody>
                  <a:tcPr marL="9525" marR="9525" marT="9525" marB="0" anchor="ctr">
                    <a:solidFill>
                      <a:schemeClr val="accent1"/>
                    </a:solidFill>
                  </a:tcPr>
                </a:tc>
                <a:tc gridSpan="2">
                  <a:txBody>
                    <a:bodyPr/>
                    <a:lstStyle/>
                    <a:p>
                      <a:pPr algn="ctr" fontAlgn="b"/>
                      <a:r>
                        <a:rPr lang="en-US" sz="1300" b="1" i="0" u="none" strike="noStrike" dirty="0">
                          <a:solidFill>
                            <a:schemeClr val="tx1"/>
                          </a:solidFill>
                          <a:effectLst/>
                          <a:latin typeface="+mj-lt"/>
                        </a:rPr>
                        <a:t>Low SOC ESRs</a:t>
                      </a:r>
                    </a:p>
                  </a:txBody>
                  <a:tcPr marL="9525" marR="9525" marT="9525" marB="0" anchor="ctr">
                    <a:solidFill>
                      <a:schemeClr val="accent1"/>
                    </a:solidFill>
                  </a:tcPr>
                </a:tc>
                <a:tc hMerge="1">
                  <a:txBody>
                    <a:bodyPr/>
                    <a:lstStyle/>
                    <a:p>
                      <a:pPr algn="ctr" fontAlgn="b"/>
                      <a:endParaRPr lang="en-US" sz="1300" b="1" i="0" u="none" strike="noStrike" dirty="0">
                        <a:solidFill>
                          <a:schemeClr val="tx1"/>
                        </a:solidFill>
                        <a:effectLst/>
                        <a:latin typeface="+mj-lt"/>
                      </a:endParaRPr>
                    </a:p>
                  </a:txBody>
                  <a:tcPr marL="9525" marR="9525" marT="9525" marB="0" anchor="ctr">
                    <a:solidFill>
                      <a:schemeClr val="accent1"/>
                    </a:solidFill>
                  </a:tcPr>
                </a:tc>
                <a:tc rowSpan="2">
                  <a:txBody>
                    <a:bodyPr/>
                    <a:lstStyle/>
                    <a:p>
                      <a:pPr algn="ctr" fontAlgn="b"/>
                      <a:r>
                        <a:rPr lang="en-US" sz="1300" b="1" i="0" u="none" strike="noStrike" dirty="0">
                          <a:solidFill>
                            <a:schemeClr val="tx1"/>
                          </a:solidFill>
                          <a:effectLst/>
                          <a:latin typeface="+mj-lt"/>
                        </a:rPr>
                        <a:t>Evaluated ESRs</a:t>
                      </a:r>
                    </a:p>
                  </a:txBody>
                  <a:tcPr marL="9525" marR="9525" marT="9525" marB="0" anchor="ctr">
                    <a:solidFill>
                      <a:schemeClr val="accent1"/>
                    </a:solidFill>
                  </a:tcPr>
                </a:tc>
                <a:tc grid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300" b="1" i="0" u="none" strike="noStrike" kern="1200" dirty="0">
                          <a:solidFill>
                            <a:schemeClr val="tx1"/>
                          </a:solidFill>
                          <a:effectLst/>
                          <a:latin typeface="+mn-lt"/>
                          <a:ea typeface="+mn-ea"/>
                          <a:cs typeface="+mn-cs"/>
                        </a:rPr>
                        <a:t>Low SOC ESRs</a:t>
                      </a:r>
                    </a:p>
                  </a:txBody>
                  <a:tcPr marL="9525" marR="9525" marT="9525" marB="0" anchor="ctr">
                    <a:solidFill>
                      <a:schemeClr val="accent1"/>
                    </a:solidFill>
                  </a:tcPr>
                </a:tc>
                <a:tc hMerge="1">
                  <a:txBody>
                    <a:bodyPr/>
                    <a:lstStyle/>
                    <a:p>
                      <a:pPr algn="ctr" fontAlgn="b"/>
                      <a:endParaRPr lang="en-US" sz="1300" b="1" i="0" u="none" strike="noStrike" dirty="0">
                        <a:solidFill>
                          <a:schemeClr val="tx1"/>
                        </a:solidFill>
                        <a:effectLst/>
                        <a:latin typeface="+mj-lt"/>
                      </a:endParaRPr>
                    </a:p>
                  </a:txBody>
                  <a:tcPr marL="9525" marR="9525" marT="9525" marB="0" anchor="ctr">
                    <a:solidFill>
                      <a:schemeClr val="accent1"/>
                    </a:solidFill>
                  </a:tcPr>
                </a:tc>
                <a:tc rowSpan="2">
                  <a:txBody>
                    <a:bodyPr/>
                    <a:lstStyle/>
                    <a:p>
                      <a:pPr algn="ctr" fontAlgn="b"/>
                      <a:r>
                        <a:rPr lang="en-US" sz="1300" b="1" i="0" u="none" strike="noStrike" dirty="0">
                          <a:solidFill>
                            <a:schemeClr val="tx1"/>
                          </a:solidFill>
                          <a:effectLst/>
                          <a:latin typeface="+mj-lt"/>
                        </a:rPr>
                        <a:t>Frequency Events**</a:t>
                      </a:r>
                    </a:p>
                  </a:txBody>
                  <a:tcPr marL="9525" marR="9525" marT="9525" marB="0" anchor="ctr">
                    <a:solidFill>
                      <a:schemeClr val="accent1"/>
                    </a:solidFill>
                  </a:tcPr>
                </a:tc>
                <a:extLst>
                  <a:ext uri="{0D108BD9-81ED-4DB2-BD59-A6C34878D82A}">
                    <a16:rowId xmlns:a16="http://schemas.microsoft.com/office/drawing/2014/main" val="4183289307"/>
                  </a:ext>
                </a:extLst>
              </a:tr>
              <a:tr h="494514">
                <a:tc vMerge="1">
                  <a:txBody>
                    <a:bodyPr/>
                    <a:lstStyle/>
                    <a:p>
                      <a:endParaRPr lang="en-US"/>
                    </a:p>
                  </a:txBody>
                  <a:tcPr/>
                </a:tc>
                <a:tc vMerge="1">
                  <a:txBody>
                    <a:bodyPr/>
                    <a:lstStyle/>
                    <a:p>
                      <a:endParaRPr lang="en-US"/>
                    </a:p>
                  </a:txBody>
                  <a:tcPr/>
                </a:tc>
                <a:tc>
                  <a:txBody>
                    <a:bodyPr/>
                    <a:lstStyle/>
                    <a:p>
                      <a:pPr algn="ctr" fontAlgn="b"/>
                      <a:r>
                        <a:rPr lang="en-US" sz="1300" b="1" i="0" u="none" strike="noStrike">
                          <a:solidFill>
                            <a:schemeClr val="tx1"/>
                          </a:solidFill>
                          <a:effectLst/>
                          <a:latin typeface="+mj-lt"/>
                        </a:rPr>
                        <a:t>Evaluated</a:t>
                      </a:r>
                      <a:endParaRPr lang="en-US" sz="1300" b="1" i="0" u="none" strike="noStrike" dirty="0">
                        <a:solidFill>
                          <a:schemeClr val="tx1"/>
                        </a:solidFill>
                        <a:effectLst/>
                        <a:latin typeface="+mj-lt"/>
                      </a:endParaRPr>
                    </a:p>
                  </a:txBody>
                  <a:tcPr marL="9525" marR="9525" marT="9525" marB="0" anchor="ctr">
                    <a:solidFill>
                      <a:schemeClr val="accent1"/>
                    </a:solidFill>
                  </a:tcPr>
                </a:tc>
                <a:tc>
                  <a:txBody>
                    <a:bodyPr/>
                    <a:lstStyle/>
                    <a:p>
                      <a:pPr algn="ctr"/>
                      <a:r>
                        <a:rPr lang="en-US" sz="1300" b="1" i="0" u="none" strike="noStrike" dirty="0">
                          <a:solidFill>
                            <a:schemeClr val="tx1"/>
                          </a:solidFill>
                          <a:effectLst/>
                          <a:latin typeface="+mj-lt"/>
                        </a:rPr>
                        <a:t>Failed</a:t>
                      </a:r>
                      <a:endParaRPr lang="en-US" dirty="0"/>
                    </a:p>
                  </a:txBody>
                  <a:tcPr marL="9525" marR="9525" marT="9525" marB="0" anchor="ctr">
                    <a:solidFill>
                      <a:schemeClr val="accent1"/>
                    </a:solidFill>
                  </a:tcPr>
                </a:tc>
                <a:tc vMerge="1">
                  <a:txBody>
                    <a:bodyPr/>
                    <a:lstStyle/>
                    <a:p>
                      <a:endParaRPr lang="en-US"/>
                    </a:p>
                  </a:txBody>
                  <a:tcPr/>
                </a:tc>
                <a:tc>
                  <a:txBody>
                    <a:bodyPr/>
                    <a:lstStyle/>
                    <a:p>
                      <a:pPr algn="ctr" fontAlgn="b"/>
                      <a:r>
                        <a:rPr lang="en-US" sz="1300" b="1" i="0" u="none" strike="noStrike">
                          <a:solidFill>
                            <a:schemeClr val="tx1"/>
                          </a:solidFill>
                          <a:effectLst/>
                          <a:latin typeface="+mj-lt"/>
                        </a:rPr>
                        <a:t>Evaluated</a:t>
                      </a:r>
                      <a:endParaRPr lang="en-US" sz="1300" b="1" i="0" u="none" strike="noStrike" dirty="0">
                        <a:solidFill>
                          <a:schemeClr val="tx1"/>
                        </a:solidFill>
                        <a:effectLst/>
                        <a:latin typeface="+mj-lt"/>
                      </a:endParaRPr>
                    </a:p>
                  </a:txBody>
                  <a:tcPr marL="9525" marR="9525" marT="9525" marB="0" anchor="ctr">
                    <a:solidFill>
                      <a:schemeClr val="accent1"/>
                    </a:solidFill>
                  </a:tcPr>
                </a:tc>
                <a:tc>
                  <a:txBody>
                    <a:bodyPr/>
                    <a:lstStyle/>
                    <a:p>
                      <a:pPr algn="ctr"/>
                      <a:r>
                        <a:rPr lang="en-US" sz="1300" b="1" i="0" u="none" strike="noStrike" dirty="0">
                          <a:solidFill>
                            <a:schemeClr val="tx1"/>
                          </a:solidFill>
                          <a:effectLst/>
                          <a:latin typeface="+mj-lt"/>
                        </a:rPr>
                        <a:t>Failed*</a:t>
                      </a:r>
                      <a:endParaRPr lang="en-US" dirty="0"/>
                    </a:p>
                  </a:txBody>
                  <a:tcPr marL="9525" marR="9525" marT="9525" marB="0" anchor="ctr">
                    <a:solidFill>
                      <a:schemeClr val="accent1"/>
                    </a:solidFill>
                  </a:tcPr>
                </a:tc>
                <a:tc vMerge="1">
                  <a:txBody>
                    <a:bodyPr/>
                    <a:lstStyle/>
                    <a:p>
                      <a:endParaRPr lang="en-US"/>
                    </a:p>
                  </a:txBody>
                  <a:tcPr/>
                </a:tc>
                <a:extLst>
                  <a:ext uri="{0D108BD9-81ED-4DB2-BD59-A6C34878D82A}">
                    <a16:rowId xmlns:a16="http://schemas.microsoft.com/office/drawing/2014/main" val="2796199117"/>
                  </a:ext>
                </a:extLst>
              </a:tr>
              <a:tr h="300599">
                <a:tc>
                  <a:txBody>
                    <a:bodyPr/>
                    <a:lstStyle/>
                    <a:p>
                      <a:pPr algn="ctr" fontAlgn="b"/>
                      <a:r>
                        <a:rPr lang="en-US" sz="1000" b="0" i="0" u="none" strike="noStrike" dirty="0">
                          <a:solidFill>
                            <a:schemeClr val="tx2"/>
                          </a:solidFill>
                          <a:effectLst/>
                          <a:latin typeface="Calibri" panose="020F0502020204030204" pitchFamily="34" charset="0"/>
                        </a:rPr>
                        <a:t>1/1/2024 20:13</a:t>
                      </a:r>
                    </a:p>
                  </a:txBody>
                  <a:tcPr marL="9525" marR="9525" marT="9525" marB="0" anchor="ctr"/>
                </a:tc>
                <a:tc>
                  <a:txBody>
                    <a:bodyPr/>
                    <a:lstStyle/>
                    <a:p>
                      <a:pPr algn="ctr" fontAlgn="b"/>
                      <a:r>
                        <a:rPr lang="en-US" sz="1000" b="0" i="0" u="none" strike="noStrike" dirty="0">
                          <a:solidFill>
                            <a:schemeClr val="tx2"/>
                          </a:solidFill>
                          <a:effectLst/>
                          <a:latin typeface="Calibri" panose="020F0502020204030204" pitchFamily="34" charset="0"/>
                        </a:rPr>
                        <a:t>35</a:t>
                      </a:r>
                    </a:p>
                  </a:txBody>
                  <a:tcPr marL="9525" marR="9525" marT="9525" marB="0" anchor="ctr"/>
                </a:tc>
                <a:tc>
                  <a:txBody>
                    <a:bodyPr/>
                    <a:lstStyle/>
                    <a:p>
                      <a:pPr algn="ctr" fontAlgn="b"/>
                      <a:r>
                        <a:rPr lang="en-US" sz="1000" b="0" i="0" u="none" strike="noStrike" dirty="0">
                          <a:solidFill>
                            <a:schemeClr val="tx2"/>
                          </a:solidFill>
                          <a:effectLst/>
                          <a:latin typeface="Calibri" panose="020F0502020204030204" pitchFamily="34" charset="0"/>
                        </a:rPr>
                        <a:t>0</a:t>
                      </a:r>
                    </a:p>
                  </a:txBody>
                  <a:tcPr marL="9525" marR="9525" marT="9525" marB="0" anchor="ctr"/>
                </a:tc>
                <a:tc>
                  <a:txBody>
                    <a:bodyPr/>
                    <a:lstStyle/>
                    <a:p>
                      <a:pPr algn="ctr" fontAlgn="b"/>
                      <a:r>
                        <a:rPr lang="en-US" sz="1000" b="0" i="0" u="none" strike="noStrike" dirty="0">
                          <a:solidFill>
                            <a:schemeClr val="tx2"/>
                          </a:solidFill>
                          <a:effectLst/>
                          <a:latin typeface="Calibri" panose="020F0502020204030204" pitchFamily="34" charset="0"/>
                        </a:rPr>
                        <a:t>0</a:t>
                      </a:r>
                    </a:p>
                  </a:txBody>
                  <a:tcPr marL="9525" marR="9525" marT="9525" marB="0" anchor="ctr"/>
                </a:tc>
                <a:tc>
                  <a:txBody>
                    <a:bodyPr/>
                    <a:lstStyle/>
                    <a:p>
                      <a:pPr algn="ctr" fontAlgn="b"/>
                      <a:r>
                        <a:rPr lang="en-US" sz="1000" b="0" i="0" u="none" strike="noStrike" dirty="0">
                          <a:solidFill>
                            <a:schemeClr val="tx2"/>
                          </a:solidFill>
                          <a:effectLst/>
                          <a:latin typeface="Calibri" panose="020F0502020204030204" pitchFamily="34" charset="0"/>
                        </a:rPr>
                        <a:t>0</a:t>
                      </a:r>
                    </a:p>
                  </a:txBody>
                  <a:tcPr marL="9525" marR="9525" marT="9525" marB="0" anchor="ctr"/>
                </a:tc>
                <a:tc>
                  <a:txBody>
                    <a:bodyPr/>
                    <a:lstStyle/>
                    <a:p>
                      <a:pPr algn="ctr" fontAlgn="b"/>
                      <a:r>
                        <a:rPr lang="en-US" sz="1000" b="0" i="0" u="none" strike="noStrike" dirty="0">
                          <a:solidFill>
                            <a:schemeClr val="tx2"/>
                          </a:solidFill>
                          <a:effectLst/>
                          <a:latin typeface="Calibri" panose="020F0502020204030204" pitchFamily="34" charset="0"/>
                        </a:rPr>
                        <a:t>0</a:t>
                      </a:r>
                    </a:p>
                  </a:txBody>
                  <a:tcPr marL="9525" marR="9525" marT="9525" marB="0" anchor="ctr"/>
                </a:tc>
                <a:tc>
                  <a:txBody>
                    <a:bodyPr/>
                    <a:lstStyle/>
                    <a:p>
                      <a:pPr algn="ctr" fontAlgn="b"/>
                      <a:r>
                        <a:rPr lang="en-US" sz="1000" b="0" i="0" u="none" strike="noStrike">
                          <a:solidFill>
                            <a:schemeClr val="tx2"/>
                          </a:solidFill>
                          <a:effectLst/>
                          <a:latin typeface="Calibri" panose="020F0502020204030204" pitchFamily="34" charset="0"/>
                        </a:rPr>
                        <a:t>0</a:t>
                      </a:r>
                    </a:p>
                  </a:txBody>
                  <a:tcPr marL="9525" marR="9525" marT="9525" marB="0" anchor="ctr"/>
                </a:tc>
                <a:tc>
                  <a:txBody>
                    <a:bodyPr/>
                    <a:lstStyle/>
                    <a:p>
                      <a:pPr algn="ctr" fontAlgn="b"/>
                      <a:r>
                        <a:rPr lang="en-US" sz="1000" b="0" i="0" u="none" strike="noStrike" dirty="0">
                          <a:solidFill>
                            <a:schemeClr val="tx2"/>
                          </a:solidFill>
                          <a:effectLst/>
                          <a:latin typeface="Calibri" panose="020F0502020204030204" pitchFamily="34" charset="0"/>
                        </a:rPr>
                        <a:t>FME</a:t>
                      </a:r>
                    </a:p>
                  </a:txBody>
                  <a:tcPr marL="9525" marR="9525" marT="9525" marB="0" anchor="ctr"/>
                </a:tc>
                <a:extLst>
                  <a:ext uri="{0D108BD9-81ED-4DB2-BD59-A6C34878D82A}">
                    <a16:rowId xmlns:a16="http://schemas.microsoft.com/office/drawing/2014/main" val="1013874553"/>
                  </a:ext>
                </a:extLst>
              </a:tr>
              <a:tr h="300599">
                <a:tc>
                  <a:txBody>
                    <a:bodyPr/>
                    <a:lstStyle/>
                    <a:p>
                      <a:pPr algn="ctr" fontAlgn="b"/>
                      <a:r>
                        <a:rPr lang="en-US" sz="1000" b="0" i="0" u="none" strike="noStrike" dirty="0">
                          <a:solidFill>
                            <a:schemeClr val="tx2"/>
                          </a:solidFill>
                          <a:effectLst/>
                          <a:latin typeface="Calibri" panose="020F0502020204030204" pitchFamily="34" charset="0"/>
                        </a:rPr>
                        <a:t>2/27/2024 9:21</a:t>
                      </a:r>
                    </a:p>
                  </a:txBody>
                  <a:tcPr marL="9525" marR="9525" marT="9525" marB="0" anchor="ctr"/>
                </a:tc>
                <a:tc>
                  <a:txBody>
                    <a:bodyPr/>
                    <a:lstStyle/>
                    <a:p>
                      <a:pPr algn="ctr" fontAlgn="b"/>
                      <a:r>
                        <a:rPr lang="en-US" sz="1000" b="0" i="0" u="none" strike="noStrike" dirty="0">
                          <a:solidFill>
                            <a:schemeClr val="tx2"/>
                          </a:solidFill>
                          <a:effectLst/>
                          <a:latin typeface="Calibri" panose="020F0502020204030204" pitchFamily="34" charset="0"/>
                        </a:rPr>
                        <a:t>50</a:t>
                      </a:r>
                    </a:p>
                  </a:txBody>
                  <a:tcPr marL="9525" marR="9525" marT="9525" marB="0" anchor="ctr"/>
                </a:tc>
                <a:tc>
                  <a:txBody>
                    <a:bodyPr/>
                    <a:lstStyle/>
                    <a:p>
                      <a:pPr algn="ctr" fontAlgn="b"/>
                      <a:r>
                        <a:rPr lang="en-US" sz="1000" b="0" i="0" u="none" strike="noStrike" dirty="0">
                          <a:solidFill>
                            <a:schemeClr val="tx2"/>
                          </a:solidFill>
                          <a:effectLst/>
                          <a:latin typeface="Calibri" panose="020F0502020204030204" pitchFamily="34" charset="0"/>
                        </a:rPr>
                        <a:t>1</a:t>
                      </a:r>
                    </a:p>
                  </a:txBody>
                  <a:tcPr marL="9525" marR="9525" marT="9525" marB="0" anchor="ctr"/>
                </a:tc>
                <a:tc>
                  <a:txBody>
                    <a:bodyPr/>
                    <a:lstStyle/>
                    <a:p>
                      <a:pPr algn="ctr" fontAlgn="b"/>
                      <a:r>
                        <a:rPr lang="en-US" sz="1000" b="0" i="0" u="none" strike="noStrike" dirty="0">
                          <a:solidFill>
                            <a:schemeClr val="tx2"/>
                          </a:solidFill>
                          <a:effectLst/>
                          <a:latin typeface="Calibri" panose="020F0502020204030204" pitchFamily="34" charset="0"/>
                        </a:rPr>
                        <a:t>1</a:t>
                      </a:r>
                    </a:p>
                  </a:txBody>
                  <a:tcPr marL="9525" marR="9525" marT="9525" marB="0" anchor="ctr"/>
                </a:tc>
                <a:tc>
                  <a:txBody>
                    <a:bodyPr/>
                    <a:lstStyle/>
                    <a:p>
                      <a:pPr algn="ctr" fontAlgn="b"/>
                      <a:r>
                        <a:rPr lang="en-US" sz="1000" b="0" i="0" u="none" strike="noStrike" dirty="0">
                          <a:solidFill>
                            <a:schemeClr val="tx2"/>
                          </a:solidFill>
                          <a:effectLst/>
                          <a:latin typeface="Calibri" panose="020F0502020204030204" pitchFamily="34" charset="0"/>
                        </a:rPr>
                        <a:t>8</a:t>
                      </a:r>
                    </a:p>
                  </a:txBody>
                  <a:tcPr marL="9525" marR="9525" marT="9525" marB="0" anchor="ctr"/>
                </a:tc>
                <a:tc>
                  <a:txBody>
                    <a:bodyPr/>
                    <a:lstStyle/>
                    <a:p>
                      <a:pPr algn="ctr" fontAlgn="b"/>
                      <a:r>
                        <a:rPr lang="en-US" sz="1000" b="0" i="0" u="none" strike="noStrike">
                          <a:solidFill>
                            <a:schemeClr val="tx2"/>
                          </a:solidFill>
                          <a:effectLst/>
                          <a:latin typeface="Calibri" panose="020F0502020204030204" pitchFamily="34" charset="0"/>
                        </a:rPr>
                        <a:t>0</a:t>
                      </a:r>
                    </a:p>
                  </a:txBody>
                  <a:tcPr marL="9525" marR="9525" marT="9525" marB="0" anchor="ctr"/>
                </a:tc>
                <a:tc>
                  <a:txBody>
                    <a:bodyPr/>
                    <a:lstStyle/>
                    <a:p>
                      <a:pPr algn="ctr" fontAlgn="b"/>
                      <a:r>
                        <a:rPr lang="en-US" sz="1000" b="0" i="0" u="none" strike="noStrike">
                          <a:solidFill>
                            <a:schemeClr val="tx2"/>
                          </a:solidFill>
                          <a:effectLst/>
                          <a:latin typeface="Calibri" panose="020F0502020204030204" pitchFamily="34" charset="0"/>
                        </a:rPr>
                        <a:t>0</a:t>
                      </a:r>
                    </a:p>
                  </a:txBody>
                  <a:tcPr marL="9525" marR="9525" marT="9525" marB="0" anchor="ctr"/>
                </a:tc>
                <a:tc>
                  <a:txBody>
                    <a:bodyPr/>
                    <a:lstStyle/>
                    <a:p>
                      <a:pPr algn="ctr" fontAlgn="b"/>
                      <a:r>
                        <a:rPr lang="en-US" sz="1000" b="0" i="0" u="none" strike="noStrike" dirty="0">
                          <a:solidFill>
                            <a:schemeClr val="tx2"/>
                          </a:solidFill>
                          <a:effectLst/>
                          <a:latin typeface="Calibri" panose="020F0502020204030204" pitchFamily="34" charset="0"/>
                        </a:rPr>
                        <a:t>Non-FME</a:t>
                      </a:r>
                    </a:p>
                  </a:txBody>
                  <a:tcPr marL="9525" marR="9525" marT="9525" marB="0" anchor="ctr"/>
                </a:tc>
                <a:extLst>
                  <a:ext uri="{0D108BD9-81ED-4DB2-BD59-A6C34878D82A}">
                    <a16:rowId xmlns:a16="http://schemas.microsoft.com/office/drawing/2014/main" val="3921995635"/>
                  </a:ext>
                </a:extLst>
              </a:tr>
              <a:tr h="300599">
                <a:tc>
                  <a:txBody>
                    <a:bodyPr/>
                    <a:lstStyle/>
                    <a:p>
                      <a:pPr algn="ctr" fontAlgn="b"/>
                      <a:r>
                        <a:rPr lang="en-US" sz="1000" b="0" i="0" u="none" strike="noStrike" dirty="0">
                          <a:solidFill>
                            <a:schemeClr val="tx2"/>
                          </a:solidFill>
                          <a:effectLst/>
                          <a:latin typeface="Calibri" panose="020F0502020204030204" pitchFamily="34" charset="0"/>
                        </a:rPr>
                        <a:t>2/28/2024 2:29</a:t>
                      </a:r>
                    </a:p>
                  </a:txBody>
                  <a:tcPr marL="9525" marR="9525" marT="9525" marB="0" anchor="ctr"/>
                </a:tc>
                <a:tc>
                  <a:txBody>
                    <a:bodyPr/>
                    <a:lstStyle/>
                    <a:p>
                      <a:pPr algn="ctr" fontAlgn="b"/>
                      <a:r>
                        <a:rPr lang="en-US" sz="1000" b="0" i="0" u="none" strike="noStrike" dirty="0">
                          <a:solidFill>
                            <a:schemeClr val="tx2"/>
                          </a:solidFill>
                          <a:effectLst/>
                          <a:latin typeface="Calibri" panose="020F0502020204030204" pitchFamily="34" charset="0"/>
                        </a:rPr>
                        <a:t>65</a:t>
                      </a:r>
                    </a:p>
                  </a:txBody>
                  <a:tcPr marL="9525" marR="9525" marT="9525" marB="0" anchor="ctr"/>
                </a:tc>
                <a:tc>
                  <a:txBody>
                    <a:bodyPr/>
                    <a:lstStyle/>
                    <a:p>
                      <a:pPr algn="ctr" fontAlgn="b"/>
                      <a:r>
                        <a:rPr lang="en-US" sz="1000" b="0" i="0" u="none" strike="noStrike" dirty="0">
                          <a:solidFill>
                            <a:schemeClr val="tx2"/>
                          </a:solidFill>
                          <a:effectLst/>
                          <a:latin typeface="Calibri" panose="020F0502020204030204" pitchFamily="34" charset="0"/>
                        </a:rPr>
                        <a:t>0</a:t>
                      </a:r>
                    </a:p>
                  </a:txBody>
                  <a:tcPr marL="9525" marR="9525" marT="9525" marB="0" anchor="ctr"/>
                </a:tc>
                <a:tc>
                  <a:txBody>
                    <a:bodyPr/>
                    <a:lstStyle/>
                    <a:p>
                      <a:pPr algn="ctr" fontAlgn="b"/>
                      <a:r>
                        <a:rPr lang="en-US" sz="1000" b="0" i="0" u="none" strike="noStrike" dirty="0">
                          <a:solidFill>
                            <a:schemeClr val="tx2"/>
                          </a:solidFill>
                          <a:effectLst/>
                          <a:latin typeface="Calibri" panose="020F0502020204030204" pitchFamily="34" charset="0"/>
                        </a:rPr>
                        <a:t>0</a:t>
                      </a:r>
                    </a:p>
                  </a:txBody>
                  <a:tcPr marL="9525" marR="9525" marT="9525" marB="0" anchor="ctr"/>
                </a:tc>
                <a:tc>
                  <a:txBody>
                    <a:bodyPr/>
                    <a:lstStyle/>
                    <a:p>
                      <a:pPr algn="ctr" fontAlgn="b"/>
                      <a:r>
                        <a:rPr lang="en-US" sz="1000" b="0" i="0" u="none" strike="noStrike" dirty="0">
                          <a:solidFill>
                            <a:schemeClr val="tx2"/>
                          </a:solidFill>
                          <a:effectLst/>
                          <a:latin typeface="Calibri" panose="020F0502020204030204" pitchFamily="34" charset="0"/>
                        </a:rPr>
                        <a:t>0</a:t>
                      </a:r>
                    </a:p>
                  </a:txBody>
                  <a:tcPr marL="9525" marR="9525" marT="9525" marB="0" anchor="ctr"/>
                </a:tc>
                <a:tc>
                  <a:txBody>
                    <a:bodyPr/>
                    <a:lstStyle/>
                    <a:p>
                      <a:pPr algn="ctr" fontAlgn="b"/>
                      <a:r>
                        <a:rPr lang="en-US" sz="1000" b="0" i="0" u="none" strike="noStrike" dirty="0">
                          <a:solidFill>
                            <a:schemeClr val="tx2"/>
                          </a:solidFill>
                          <a:effectLst/>
                          <a:latin typeface="Calibri" panose="020F0502020204030204" pitchFamily="34" charset="0"/>
                        </a:rPr>
                        <a:t>0</a:t>
                      </a:r>
                    </a:p>
                  </a:txBody>
                  <a:tcPr marL="9525" marR="9525" marT="9525" marB="0" anchor="ctr"/>
                </a:tc>
                <a:tc>
                  <a:txBody>
                    <a:bodyPr/>
                    <a:lstStyle/>
                    <a:p>
                      <a:pPr algn="ctr" fontAlgn="b"/>
                      <a:r>
                        <a:rPr lang="en-US" sz="1000" b="0" i="0" u="none" strike="noStrike">
                          <a:solidFill>
                            <a:schemeClr val="tx2"/>
                          </a:solidFill>
                          <a:effectLst/>
                          <a:latin typeface="Calibri" panose="020F0502020204030204" pitchFamily="34" charset="0"/>
                        </a:rPr>
                        <a:t>0</a:t>
                      </a:r>
                    </a:p>
                  </a:txBody>
                  <a:tcPr marL="9525" marR="9525" marT="9525" marB="0" anchor="ctr"/>
                </a:tc>
                <a:tc>
                  <a:txBody>
                    <a:bodyPr/>
                    <a:lstStyle/>
                    <a:p>
                      <a:pPr algn="ctr" fontAlgn="b"/>
                      <a:r>
                        <a:rPr lang="en-US" sz="1000" b="0" i="0" u="none" strike="noStrike" dirty="0">
                          <a:solidFill>
                            <a:schemeClr val="tx2"/>
                          </a:solidFill>
                          <a:effectLst/>
                          <a:latin typeface="Calibri" panose="020F0502020204030204" pitchFamily="34" charset="0"/>
                        </a:rPr>
                        <a:t>FME</a:t>
                      </a:r>
                    </a:p>
                  </a:txBody>
                  <a:tcPr marL="9525" marR="9525" marT="9525" marB="0" anchor="ctr"/>
                </a:tc>
                <a:extLst>
                  <a:ext uri="{0D108BD9-81ED-4DB2-BD59-A6C34878D82A}">
                    <a16:rowId xmlns:a16="http://schemas.microsoft.com/office/drawing/2014/main" val="779741504"/>
                  </a:ext>
                </a:extLst>
              </a:tr>
              <a:tr h="300599">
                <a:tc>
                  <a:txBody>
                    <a:bodyPr/>
                    <a:lstStyle/>
                    <a:p>
                      <a:pPr algn="ctr" fontAlgn="b"/>
                      <a:r>
                        <a:rPr lang="en-US" sz="1000" b="0" i="0" u="none" strike="noStrike">
                          <a:solidFill>
                            <a:schemeClr val="tx2"/>
                          </a:solidFill>
                          <a:effectLst/>
                          <a:latin typeface="Calibri" panose="020F0502020204030204" pitchFamily="34" charset="0"/>
                        </a:rPr>
                        <a:t>2/28/2024 10:15</a:t>
                      </a:r>
                    </a:p>
                  </a:txBody>
                  <a:tcPr marL="9525" marR="9525" marT="9525" marB="0" anchor="ctr"/>
                </a:tc>
                <a:tc>
                  <a:txBody>
                    <a:bodyPr/>
                    <a:lstStyle/>
                    <a:p>
                      <a:pPr algn="ctr" fontAlgn="b"/>
                      <a:r>
                        <a:rPr lang="en-US" sz="1000" b="0" i="0" u="none" strike="noStrike">
                          <a:solidFill>
                            <a:schemeClr val="tx2"/>
                          </a:solidFill>
                          <a:effectLst/>
                          <a:latin typeface="Calibri" panose="020F0502020204030204" pitchFamily="34" charset="0"/>
                        </a:rPr>
                        <a:t>61</a:t>
                      </a:r>
                    </a:p>
                  </a:txBody>
                  <a:tcPr marL="9525" marR="9525" marT="9525" marB="0" anchor="ctr"/>
                </a:tc>
                <a:tc>
                  <a:txBody>
                    <a:bodyPr/>
                    <a:lstStyle/>
                    <a:p>
                      <a:pPr algn="ctr" fontAlgn="b"/>
                      <a:r>
                        <a:rPr lang="en-US" sz="1000" b="0" i="0" u="none" strike="noStrike" dirty="0">
                          <a:solidFill>
                            <a:schemeClr val="tx2"/>
                          </a:solidFill>
                          <a:effectLst/>
                          <a:latin typeface="Calibri" panose="020F0502020204030204" pitchFamily="34" charset="0"/>
                        </a:rPr>
                        <a:t>0</a:t>
                      </a:r>
                    </a:p>
                  </a:txBody>
                  <a:tcPr marL="9525" marR="9525" marT="9525" marB="0" anchor="ctr"/>
                </a:tc>
                <a:tc>
                  <a:txBody>
                    <a:bodyPr/>
                    <a:lstStyle/>
                    <a:p>
                      <a:pPr algn="ctr" fontAlgn="b"/>
                      <a:r>
                        <a:rPr lang="en-US" sz="1000" b="0" i="0" u="none" strike="noStrike" dirty="0">
                          <a:solidFill>
                            <a:schemeClr val="tx2"/>
                          </a:solidFill>
                          <a:effectLst/>
                          <a:latin typeface="Calibri" panose="020F0502020204030204" pitchFamily="34" charset="0"/>
                        </a:rPr>
                        <a:t>0</a:t>
                      </a:r>
                    </a:p>
                  </a:txBody>
                  <a:tcPr marL="9525" marR="9525" marT="9525" marB="0" anchor="ctr"/>
                </a:tc>
                <a:tc>
                  <a:txBody>
                    <a:bodyPr/>
                    <a:lstStyle/>
                    <a:p>
                      <a:pPr algn="ctr" fontAlgn="b"/>
                      <a:r>
                        <a:rPr lang="en-US" sz="1000" b="0" i="0" u="none" strike="noStrike" dirty="0">
                          <a:solidFill>
                            <a:schemeClr val="tx2"/>
                          </a:solidFill>
                          <a:effectLst/>
                          <a:latin typeface="Calibri" panose="020F0502020204030204" pitchFamily="34" charset="0"/>
                        </a:rPr>
                        <a:t>0</a:t>
                      </a:r>
                    </a:p>
                  </a:txBody>
                  <a:tcPr marL="9525" marR="9525" marT="9525" marB="0" anchor="ctr"/>
                </a:tc>
                <a:tc>
                  <a:txBody>
                    <a:bodyPr/>
                    <a:lstStyle/>
                    <a:p>
                      <a:pPr algn="ctr" fontAlgn="b"/>
                      <a:r>
                        <a:rPr lang="en-US" sz="1000" b="0" i="0" u="none" strike="noStrike" dirty="0">
                          <a:solidFill>
                            <a:schemeClr val="tx2"/>
                          </a:solidFill>
                          <a:effectLst/>
                          <a:latin typeface="Calibri" panose="020F0502020204030204" pitchFamily="34" charset="0"/>
                        </a:rPr>
                        <a:t>0</a:t>
                      </a:r>
                    </a:p>
                  </a:txBody>
                  <a:tcPr marL="9525" marR="9525" marT="9525" marB="0" anchor="ctr"/>
                </a:tc>
                <a:tc>
                  <a:txBody>
                    <a:bodyPr/>
                    <a:lstStyle/>
                    <a:p>
                      <a:pPr algn="ctr" fontAlgn="b"/>
                      <a:r>
                        <a:rPr lang="en-US" sz="1000" b="0" i="0" u="none" strike="noStrike">
                          <a:solidFill>
                            <a:schemeClr val="tx2"/>
                          </a:solidFill>
                          <a:effectLst/>
                          <a:latin typeface="Calibri" panose="020F0502020204030204" pitchFamily="34" charset="0"/>
                        </a:rPr>
                        <a:t>0</a:t>
                      </a:r>
                    </a:p>
                  </a:txBody>
                  <a:tcPr marL="9525" marR="9525" marT="9525" marB="0" anchor="ctr"/>
                </a:tc>
                <a:tc>
                  <a:txBody>
                    <a:bodyPr/>
                    <a:lstStyle/>
                    <a:p>
                      <a:pPr algn="ctr" fontAlgn="b"/>
                      <a:r>
                        <a:rPr lang="en-US" sz="1000" b="0" i="0" u="none" strike="noStrike" dirty="0">
                          <a:solidFill>
                            <a:schemeClr val="tx2"/>
                          </a:solidFill>
                          <a:effectLst/>
                          <a:latin typeface="Calibri" panose="020F0502020204030204" pitchFamily="34" charset="0"/>
                        </a:rPr>
                        <a:t>Non-FME</a:t>
                      </a:r>
                    </a:p>
                  </a:txBody>
                  <a:tcPr marL="9525" marR="9525" marT="9525" marB="0" anchor="ctr"/>
                </a:tc>
                <a:extLst>
                  <a:ext uri="{0D108BD9-81ED-4DB2-BD59-A6C34878D82A}">
                    <a16:rowId xmlns:a16="http://schemas.microsoft.com/office/drawing/2014/main" val="3681544704"/>
                  </a:ext>
                </a:extLst>
              </a:tr>
              <a:tr h="300599">
                <a:tc>
                  <a:txBody>
                    <a:bodyPr/>
                    <a:lstStyle/>
                    <a:p>
                      <a:pPr algn="ctr" fontAlgn="b"/>
                      <a:r>
                        <a:rPr lang="en-US" sz="1000" b="0" i="0" u="none" strike="noStrike" dirty="0">
                          <a:solidFill>
                            <a:schemeClr val="tx2"/>
                          </a:solidFill>
                          <a:effectLst/>
                          <a:latin typeface="Calibri" panose="020F0502020204030204" pitchFamily="34" charset="0"/>
                        </a:rPr>
                        <a:t>3/12/2024 8:16</a:t>
                      </a:r>
                    </a:p>
                  </a:txBody>
                  <a:tcPr marL="9525" marR="9525" marT="9525" marB="0" anchor="ctr"/>
                </a:tc>
                <a:tc>
                  <a:txBody>
                    <a:bodyPr/>
                    <a:lstStyle/>
                    <a:p>
                      <a:pPr algn="ctr" fontAlgn="b"/>
                      <a:r>
                        <a:rPr lang="en-US" sz="1000" b="0" i="0" u="none" strike="noStrike" dirty="0">
                          <a:solidFill>
                            <a:schemeClr val="tx2"/>
                          </a:solidFill>
                          <a:effectLst/>
                          <a:latin typeface="Calibri" panose="020F0502020204030204" pitchFamily="34" charset="0"/>
                        </a:rPr>
                        <a:t>45</a:t>
                      </a:r>
                    </a:p>
                  </a:txBody>
                  <a:tcPr marL="9525" marR="9525" marT="9525" marB="0" anchor="ctr"/>
                </a:tc>
                <a:tc>
                  <a:txBody>
                    <a:bodyPr/>
                    <a:lstStyle/>
                    <a:p>
                      <a:pPr algn="ctr" fontAlgn="b"/>
                      <a:r>
                        <a:rPr lang="en-US" sz="1000" b="0" i="0" u="none" strike="noStrike" dirty="0">
                          <a:solidFill>
                            <a:schemeClr val="tx2"/>
                          </a:solidFill>
                          <a:effectLst/>
                          <a:latin typeface="Calibri" panose="020F0502020204030204" pitchFamily="34" charset="0"/>
                        </a:rPr>
                        <a:t>0</a:t>
                      </a:r>
                    </a:p>
                  </a:txBody>
                  <a:tcPr marL="9525" marR="9525" marT="9525" marB="0" anchor="ctr"/>
                </a:tc>
                <a:tc>
                  <a:txBody>
                    <a:bodyPr/>
                    <a:lstStyle/>
                    <a:p>
                      <a:pPr algn="ctr" fontAlgn="b"/>
                      <a:r>
                        <a:rPr lang="en-US" sz="1000" b="0" i="0" u="none" strike="noStrike" dirty="0">
                          <a:solidFill>
                            <a:schemeClr val="tx2"/>
                          </a:solidFill>
                          <a:effectLst/>
                          <a:latin typeface="Calibri" panose="020F0502020204030204" pitchFamily="34" charset="0"/>
                        </a:rPr>
                        <a:t>0</a:t>
                      </a:r>
                    </a:p>
                  </a:txBody>
                  <a:tcPr marL="9525" marR="9525" marT="9525" marB="0" anchor="ctr"/>
                </a:tc>
                <a:tc>
                  <a:txBody>
                    <a:bodyPr/>
                    <a:lstStyle/>
                    <a:p>
                      <a:pPr algn="ctr" fontAlgn="b"/>
                      <a:r>
                        <a:rPr lang="en-US" sz="1000" b="0" i="0" u="none" strike="noStrike">
                          <a:solidFill>
                            <a:schemeClr val="tx2"/>
                          </a:solidFill>
                          <a:effectLst/>
                          <a:latin typeface="Calibri" panose="020F0502020204030204" pitchFamily="34" charset="0"/>
                        </a:rPr>
                        <a:t>0</a:t>
                      </a:r>
                    </a:p>
                  </a:txBody>
                  <a:tcPr marL="9525" marR="9525" marT="9525" marB="0" anchor="ctr"/>
                </a:tc>
                <a:tc>
                  <a:txBody>
                    <a:bodyPr/>
                    <a:lstStyle/>
                    <a:p>
                      <a:pPr algn="ctr" fontAlgn="b"/>
                      <a:r>
                        <a:rPr lang="en-US" sz="1000" b="0" i="0" u="none" strike="noStrike" dirty="0">
                          <a:solidFill>
                            <a:schemeClr val="tx2"/>
                          </a:solidFill>
                          <a:effectLst/>
                          <a:latin typeface="Calibri" panose="020F0502020204030204" pitchFamily="34" charset="0"/>
                        </a:rPr>
                        <a:t>0</a:t>
                      </a:r>
                    </a:p>
                  </a:txBody>
                  <a:tcPr marL="9525" marR="9525" marT="9525" marB="0" anchor="ctr"/>
                </a:tc>
                <a:tc>
                  <a:txBody>
                    <a:bodyPr/>
                    <a:lstStyle/>
                    <a:p>
                      <a:pPr algn="ctr" fontAlgn="b"/>
                      <a:r>
                        <a:rPr lang="en-US" sz="1000" b="0" i="0" u="none" strike="noStrike" dirty="0">
                          <a:solidFill>
                            <a:schemeClr val="tx2"/>
                          </a:solidFill>
                          <a:effectLst/>
                          <a:latin typeface="Calibri" panose="020F0502020204030204" pitchFamily="34" charset="0"/>
                        </a:rPr>
                        <a:t>0</a:t>
                      </a:r>
                    </a:p>
                  </a:txBody>
                  <a:tcPr marL="9525" marR="9525" marT="9525" marB="0" anchor="ctr"/>
                </a:tc>
                <a:tc>
                  <a:txBody>
                    <a:bodyPr/>
                    <a:lstStyle/>
                    <a:p>
                      <a:pPr algn="ctr" fontAlgn="b"/>
                      <a:r>
                        <a:rPr lang="en-US" sz="1000" b="0" i="0" u="none" strike="noStrike" dirty="0">
                          <a:solidFill>
                            <a:schemeClr val="tx2"/>
                          </a:solidFill>
                          <a:effectLst/>
                          <a:latin typeface="Calibri" panose="020F0502020204030204" pitchFamily="34" charset="0"/>
                        </a:rPr>
                        <a:t>Non-FME</a:t>
                      </a:r>
                    </a:p>
                  </a:txBody>
                  <a:tcPr marL="9525" marR="9525" marT="9525" marB="0" anchor="ctr"/>
                </a:tc>
                <a:extLst>
                  <a:ext uri="{0D108BD9-81ED-4DB2-BD59-A6C34878D82A}">
                    <a16:rowId xmlns:a16="http://schemas.microsoft.com/office/drawing/2014/main" val="3919419947"/>
                  </a:ext>
                </a:extLst>
              </a:tr>
              <a:tr h="300599">
                <a:tc>
                  <a:txBody>
                    <a:bodyPr/>
                    <a:lstStyle/>
                    <a:p>
                      <a:pPr algn="ctr" fontAlgn="b"/>
                      <a:r>
                        <a:rPr lang="en-US" sz="1000" b="0" i="0" u="none" strike="noStrike" dirty="0">
                          <a:solidFill>
                            <a:schemeClr val="tx2"/>
                          </a:solidFill>
                          <a:effectLst/>
                          <a:latin typeface="Calibri" panose="020F0502020204030204" pitchFamily="34" charset="0"/>
                        </a:rPr>
                        <a:t>3/17/2024 15:16</a:t>
                      </a:r>
                    </a:p>
                  </a:txBody>
                  <a:tcPr marL="9525" marR="9525" marT="9525" marB="0" anchor="ctr"/>
                </a:tc>
                <a:tc>
                  <a:txBody>
                    <a:bodyPr/>
                    <a:lstStyle/>
                    <a:p>
                      <a:pPr algn="ctr" fontAlgn="b"/>
                      <a:r>
                        <a:rPr lang="en-US" sz="1000" b="0" i="0" u="none" strike="noStrike" dirty="0">
                          <a:solidFill>
                            <a:schemeClr val="tx2"/>
                          </a:solidFill>
                          <a:effectLst/>
                          <a:latin typeface="Calibri" panose="020F0502020204030204" pitchFamily="34" charset="0"/>
                        </a:rPr>
                        <a:t>67</a:t>
                      </a:r>
                    </a:p>
                  </a:txBody>
                  <a:tcPr marL="9525" marR="9525" marT="9525" marB="0" anchor="ctr"/>
                </a:tc>
                <a:tc>
                  <a:txBody>
                    <a:bodyPr/>
                    <a:lstStyle/>
                    <a:p>
                      <a:pPr algn="ctr" fontAlgn="b"/>
                      <a:r>
                        <a:rPr lang="en-US" sz="1000" b="0" i="0" u="none" strike="noStrike" dirty="0">
                          <a:solidFill>
                            <a:schemeClr val="tx2"/>
                          </a:solidFill>
                          <a:effectLst/>
                          <a:latin typeface="Calibri" panose="020F0502020204030204" pitchFamily="34" charset="0"/>
                        </a:rPr>
                        <a:t>1</a:t>
                      </a:r>
                    </a:p>
                  </a:txBody>
                  <a:tcPr marL="9525" marR="9525" marT="9525" marB="0" anchor="ctr"/>
                </a:tc>
                <a:tc>
                  <a:txBody>
                    <a:bodyPr/>
                    <a:lstStyle/>
                    <a:p>
                      <a:pPr algn="ctr" fontAlgn="b"/>
                      <a:r>
                        <a:rPr lang="en-US" sz="1000" b="0" i="0" u="none" strike="noStrike" dirty="0">
                          <a:solidFill>
                            <a:schemeClr val="tx2"/>
                          </a:solidFill>
                          <a:effectLst/>
                          <a:latin typeface="Calibri" panose="020F0502020204030204" pitchFamily="34" charset="0"/>
                        </a:rPr>
                        <a:t>0</a:t>
                      </a:r>
                    </a:p>
                  </a:txBody>
                  <a:tcPr marL="9525" marR="9525" marT="9525" marB="0" anchor="ctr"/>
                </a:tc>
                <a:tc>
                  <a:txBody>
                    <a:bodyPr/>
                    <a:lstStyle/>
                    <a:p>
                      <a:pPr algn="ctr" fontAlgn="b"/>
                      <a:r>
                        <a:rPr lang="en-US" sz="1000" b="0" i="0" u="none" strike="noStrike" dirty="0">
                          <a:solidFill>
                            <a:schemeClr val="tx2"/>
                          </a:solidFill>
                          <a:effectLst/>
                          <a:latin typeface="Calibri" panose="020F0502020204030204" pitchFamily="34" charset="0"/>
                        </a:rPr>
                        <a:t>0</a:t>
                      </a:r>
                    </a:p>
                  </a:txBody>
                  <a:tcPr marL="9525" marR="9525" marT="9525" marB="0" anchor="ctr"/>
                </a:tc>
                <a:tc>
                  <a:txBody>
                    <a:bodyPr/>
                    <a:lstStyle/>
                    <a:p>
                      <a:pPr algn="ctr" fontAlgn="b"/>
                      <a:r>
                        <a:rPr lang="en-US" sz="1000" b="0" i="0" u="none" strike="noStrike" dirty="0">
                          <a:solidFill>
                            <a:schemeClr val="tx2"/>
                          </a:solidFill>
                          <a:effectLst/>
                          <a:latin typeface="Calibri" panose="020F0502020204030204" pitchFamily="34" charset="0"/>
                        </a:rPr>
                        <a:t>0</a:t>
                      </a:r>
                    </a:p>
                  </a:txBody>
                  <a:tcPr marL="9525" marR="9525" marT="9525" marB="0" anchor="ctr"/>
                </a:tc>
                <a:tc>
                  <a:txBody>
                    <a:bodyPr/>
                    <a:lstStyle/>
                    <a:p>
                      <a:pPr algn="ctr" fontAlgn="b"/>
                      <a:r>
                        <a:rPr lang="en-US" sz="1000" b="0" i="0" u="none" strike="noStrike" dirty="0">
                          <a:solidFill>
                            <a:schemeClr val="tx2"/>
                          </a:solidFill>
                          <a:effectLst/>
                          <a:latin typeface="Calibri" panose="020F0502020204030204" pitchFamily="34" charset="0"/>
                        </a:rPr>
                        <a:t>0</a:t>
                      </a:r>
                    </a:p>
                  </a:txBody>
                  <a:tcPr marL="9525" marR="9525" marT="9525" marB="0" anchor="ctr"/>
                </a:tc>
                <a:tc>
                  <a:txBody>
                    <a:bodyPr/>
                    <a:lstStyle/>
                    <a:p>
                      <a:pPr algn="ctr" fontAlgn="b"/>
                      <a:r>
                        <a:rPr lang="en-US" sz="1000" b="0" i="0" u="none" strike="noStrike" dirty="0">
                          <a:solidFill>
                            <a:schemeClr val="tx2"/>
                          </a:solidFill>
                          <a:effectLst/>
                          <a:latin typeface="Calibri" panose="020F0502020204030204" pitchFamily="34" charset="0"/>
                        </a:rPr>
                        <a:t>Non-FME</a:t>
                      </a:r>
                    </a:p>
                  </a:txBody>
                  <a:tcPr marL="9525" marR="9525" marT="9525" marB="0" anchor="ctr"/>
                </a:tc>
                <a:extLst>
                  <a:ext uri="{0D108BD9-81ED-4DB2-BD59-A6C34878D82A}">
                    <a16:rowId xmlns:a16="http://schemas.microsoft.com/office/drawing/2014/main" val="1794806350"/>
                  </a:ext>
                </a:extLst>
              </a:tr>
              <a:tr h="300599">
                <a:tc>
                  <a:txBody>
                    <a:bodyPr/>
                    <a:lstStyle/>
                    <a:p>
                      <a:pPr algn="ctr" fontAlgn="b"/>
                      <a:r>
                        <a:rPr lang="en-US" sz="1000" b="0" i="0" u="none" strike="noStrike">
                          <a:solidFill>
                            <a:schemeClr val="tx2"/>
                          </a:solidFill>
                          <a:effectLst/>
                          <a:latin typeface="Calibri" panose="020F0502020204030204" pitchFamily="34" charset="0"/>
                        </a:rPr>
                        <a:t>3/24/2024 20:25</a:t>
                      </a:r>
                    </a:p>
                  </a:txBody>
                  <a:tcPr marL="9525" marR="9525" marT="9525" marB="0" anchor="ctr"/>
                </a:tc>
                <a:tc>
                  <a:txBody>
                    <a:bodyPr/>
                    <a:lstStyle/>
                    <a:p>
                      <a:pPr algn="ctr" fontAlgn="b"/>
                      <a:r>
                        <a:rPr lang="en-US" sz="1000" b="0" i="0" u="none" strike="noStrike">
                          <a:solidFill>
                            <a:schemeClr val="tx2"/>
                          </a:solidFill>
                          <a:effectLst/>
                          <a:latin typeface="Calibri" panose="020F0502020204030204" pitchFamily="34" charset="0"/>
                        </a:rPr>
                        <a:t>50</a:t>
                      </a:r>
                    </a:p>
                  </a:txBody>
                  <a:tcPr marL="9525" marR="9525" marT="9525" marB="0" anchor="ctr"/>
                </a:tc>
                <a:tc>
                  <a:txBody>
                    <a:bodyPr/>
                    <a:lstStyle/>
                    <a:p>
                      <a:pPr algn="ctr" fontAlgn="b"/>
                      <a:r>
                        <a:rPr lang="en-US" sz="1000" b="0" i="0" u="none" strike="noStrike">
                          <a:solidFill>
                            <a:schemeClr val="tx2"/>
                          </a:solidFill>
                          <a:effectLst/>
                          <a:latin typeface="Calibri" panose="020F0502020204030204" pitchFamily="34" charset="0"/>
                        </a:rPr>
                        <a:t>0</a:t>
                      </a:r>
                    </a:p>
                  </a:txBody>
                  <a:tcPr marL="9525" marR="9525" marT="9525" marB="0" anchor="ctr"/>
                </a:tc>
                <a:tc>
                  <a:txBody>
                    <a:bodyPr/>
                    <a:lstStyle/>
                    <a:p>
                      <a:pPr algn="ctr" fontAlgn="b"/>
                      <a:r>
                        <a:rPr lang="en-US" sz="1000" b="0" i="0" u="none" strike="noStrike" dirty="0">
                          <a:solidFill>
                            <a:schemeClr val="tx2"/>
                          </a:solidFill>
                          <a:effectLst/>
                          <a:latin typeface="Calibri" panose="020F0502020204030204" pitchFamily="34" charset="0"/>
                        </a:rPr>
                        <a:t>0</a:t>
                      </a:r>
                    </a:p>
                  </a:txBody>
                  <a:tcPr marL="9525" marR="9525" marT="9525" marB="0" anchor="ctr"/>
                </a:tc>
                <a:tc>
                  <a:txBody>
                    <a:bodyPr/>
                    <a:lstStyle/>
                    <a:p>
                      <a:pPr algn="ctr" fontAlgn="b"/>
                      <a:r>
                        <a:rPr lang="en-US" sz="1000" b="0" i="0" u="none" strike="noStrike">
                          <a:solidFill>
                            <a:schemeClr val="tx2"/>
                          </a:solidFill>
                          <a:effectLst/>
                          <a:latin typeface="Calibri" panose="020F0502020204030204" pitchFamily="34" charset="0"/>
                        </a:rPr>
                        <a:t>0</a:t>
                      </a:r>
                    </a:p>
                  </a:txBody>
                  <a:tcPr marL="9525" marR="9525" marT="9525" marB="0" anchor="ctr"/>
                </a:tc>
                <a:tc>
                  <a:txBody>
                    <a:bodyPr/>
                    <a:lstStyle/>
                    <a:p>
                      <a:pPr algn="ctr" fontAlgn="b"/>
                      <a:r>
                        <a:rPr lang="en-US" sz="1000" b="0" i="0" u="none" strike="noStrike">
                          <a:solidFill>
                            <a:schemeClr val="tx2"/>
                          </a:solidFill>
                          <a:effectLst/>
                          <a:latin typeface="Calibri" panose="020F0502020204030204" pitchFamily="34" charset="0"/>
                        </a:rPr>
                        <a:t>0</a:t>
                      </a:r>
                    </a:p>
                  </a:txBody>
                  <a:tcPr marL="9525" marR="9525" marT="9525" marB="0" anchor="ctr"/>
                </a:tc>
                <a:tc>
                  <a:txBody>
                    <a:bodyPr/>
                    <a:lstStyle/>
                    <a:p>
                      <a:pPr algn="ctr" fontAlgn="b"/>
                      <a:r>
                        <a:rPr lang="en-US" sz="1000" b="0" i="0" u="none" strike="noStrike" dirty="0">
                          <a:solidFill>
                            <a:schemeClr val="tx2"/>
                          </a:solidFill>
                          <a:effectLst/>
                          <a:latin typeface="Calibri" panose="020F0502020204030204" pitchFamily="34" charset="0"/>
                        </a:rPr>
                        <a:t>0</a:t>
                      </a:r>
                    </a:p>
                  </a:txBody>
                  <a:tcPr marL="9525" marR="9525" marT="9525" marB="0" anchor="ctr"/>
                </a:tc>
                <a:tc>
                  <a:txBody>
                    <a:bodyPr/>
                    <a:lstStyle/>
                    <a:p>
                      <a:pPr algn="ctr" fontAlgn="b"/>
                      <a:r>
                        <a:rPr lang="en-US" sz="1000" b="0" i="0" u="none" strike="noStrike" dirty="0">
                          <a:solidFill>
                            <a:schemeClr val="tx2"/>
                          </a:solidFill>
                          <a:effectLst/>
                          <a:latin typeface="Calibri" panose="020F0502020204030204" pitchFamily="34" charset="0"/>
                        </a:rPr>
                        <a:t>Non-FME</a:t>
                      </a:r>
                    </a:p>
                  </a:txBody>
                  <a:tcPr marL="9525" marR="9525" marT="9525" marB="0" anchor="ctr"/>
                </a:tc>
                <a:extLst>
                  <a:ext uri="{0D108BD9-81ED-4DB2-BD59-A6C34878D82A}">
                    <a16:rowId xmlns:a16="http://schemas.microsoft.com/office/drawing/2014/main" val="4045857893"/>
                  </a:ext>
                </a:extLst>
              </a:tr>
              <a:tr h="300599">
                <a:tc>
                  <a:txBody>
                    <a:bodyPr/>
                    <a:lstStyle/>
                    <a:p>
                      <a:pPr algn="ctr" fontAlgn="b"/>
                      <a:r>
                        <a:rPr lang="en-US" sz="1000" b="0" i="0" u="none" strike="noStrike" dirty="0">
                          <a:solidFill>
                            <a:schemeClr val="tx2"/>
                          </a:solidFill>
                          <a:effectLst/>
                          <a:latin typeface="Calibri" panose="020F0502020204030204" pitchFamily="34" charset="0"/>
                        </a:rPr>
                        <a:t>4/8/2024 22:29</a:t>
                      </a:r>
                    </a:p>
                  </a:txBody>
                  <a:tcPr marL="9525" marR="9525" marT="9525" marB="0" anchor="ctr">
                    <a:solidFill>
                      <a:schemeClr val="accent5">
                        <a:lumMod val="20000"/>
                        <a:lumOff val="80000"/>
                      </a:schemeClr>
                    </a:solidFill>
                  </a:tcPr>
                </a:tc>
                <a:tc>
                  <a:txBody>
                    <a:bodyPr/>
                    <a:lstStyle/>
                    <a:p>
                      <a:pPr algn="ctr" fontAlgn="b"/>
                      <a:r>
                        <a:rPr lang="en-US" sz="1000" b="0" i="0" u="none" strike="noStrike" dirty="0">
                          <a:solidFill>
                            <a:schemeClr val="tx2"/>
                          </a:solidFill>
                          <a:effectLst/>
                          <a:latin typeface="Calibri" panose="020F0502020204030204" pitchFamily="34" charset="0"/>
                        </a:rPr>
                        <a:t>70</a:t>
                      </a:r>
                    </a:p>
                  </a:txBody>
                  <a:tcPr marL="9525" marR="9525" marT="9525" marB="0" anchor="ctr">
                    <a:solidFill>
                      <a:schemeClr val="accent5">
                        <a:lumMod val="20000"/>
                        <a:lumOff val="80000"/>
                      </a:schemeClr>
                    </a:solidFill>
                  </a:tcPr>
                </a:tc>
                <a:tc>
                  <a:txBody>
                    <a:bodyPr/>
                    <a:lstStyle/>
                    <a:p>
                      <a:pPr algn="ctr" fontAlgn="b"/>
                      <a:r>
                        <a:rPr lang="en-US" sz="1000" b="0" i="0" u="none" strike="noStrike" dirty="0">
                          <a:solidFill>
                            <a:schemeClr val="tx2"/>
                          </a:solidFill>
                          <a:effectLst/>
                          <a:latin typeface="Calibri" panose="020F0502020204030204" pitchFamily="34" charset="0"/>
                        </a:rPr>
                        <a:t>0</a:t>
                      </a:r>
                    </a:p>
                  </a:txBody>
                  <a:tcPr marL="9525" marR="9525" marT="9525" marB="0" anchor="ctr">
                    <a:solidFill>
                      <a:schemeClr val="accent5">
                        <a:lumMod val="20000"/>
                        <a:lumOff val="80000"/>
                      </a:schemeClr>
                    </a:solidFill>
                  </a:tcPr>
                </a:tc>
                <a:tc>
                  <a:txBody>
                    <a:bodyPr/>
                    <a:lstStyle/>
                    <a:p>
                      <a:pPr algn="ctr" fontAlgn="b"/>
                      <a:r>
                        <a:rPr lang="en-US" sz="1000" b="0" i="0" u="none" strike="noStrike" dirty="0">
                          <a:solidFill>
                            <a:schemeClr val="tx2"/>
                          </a:solidFill>
                          <a:effectLst/>
                          <a:latin typeface="Calibri" panose="020F0502020204030204" pitchFamily="34" charset="0"/>
                        </a:rPr>
                        <a:t>0</a:t>
                      </a:r>
                    </a:p>
                  </a:txBody>
                  <a:tcPr marL="9525" marR="9525" marT="9525" marB="0" anchor="ctr">
                    <a:solidFill>
                      <a:schemeClr val="accent5">
                        <a:lumMod val="20000"/>
                        <a:lumOff val="80000"/>
                      </a:schemeClr>
                    </a:solidFill>
                  </a:tcPr>
                </a:tc>
                <a:tc>
                  <a:txBody>
                    <a:bodyPr/>
                    <a:lstStyle/>
                    <a:p>
                      <a:pPr algn="ctr" fontAlgn="b"/>
                      <a:r>
                        <a:rPr lang="en-US" sz="1000" b="0" i="0" u="none" strike="noStrike">
                          <a:solidFill>
                            <a:schemeClr val="tx2"/>
                          </a:solidFill>
                          <a:effectLst/>
                          <a:latin typeface="Calibri" panose="020F0502020204030204" pitchFamily="34" charset="0"/>
                        </a:rPr>
                        <a:t>0</a:t>
                      </a:r>
                    </a:p>
                  </a:txBody>
                  <a:tcPr marL="9525" marR="9525" marT="9525" marB="0" anchor="ctr">
                    <a:solidFill>
                      <a:schemeClr val="accent5">
                        <a:lumMod val="20000"/>
                        <a:lumOff val="80000"/>
                      </a:schemeClr>
                    </a:solidFill>
                  </a:tcPr>
                </a:tc>
                <a:tc>
                  <a:txBody>
                    <a:bodyPr/>
                    <a:lstStyle/>
                    <a:p>
                      <a:pPr algn="ctr" fontAlgn="b"/>
                      <a:r>
                        <a:rPr lang="en-US" sz="1000" b="0" i="0" u="none" strike="noStrike" dirty="0">
                          <a:solidFill>
                            <a:schemeClr val="tx2"/>
                          </a:solidFill>
                          <a:effectLst/>
                          <a:latin typeface="Calibri" panose="020F0502020204030204" pitchFamily="34" charset="0"/>
                        </a:rPr>
                        <a:t>0</a:t>
                      </a:r>
                    </a:p>
                  </a:txBody>
                  <a:tcPr marL="9525" marR="9525" marT="9525" marB="0" anchor="ctr">
                    <a:solidFill>
                      <a:schemeClr val="accent5">
                        <a:lumMod val="20000"/>
                        <a:lumOff val="80000"/>
                      </a:schemeClr>
                    </a:solidFill>
                  </a:tcPr>
                </a:tc>
                <a:tc>
                  <a:txBody>
                    <a:bodyPr/>
                    <a:lstStyle/>
                    <a:p>
                      <a:pPr algn="ctr" fontAlgn="b"/>
                      <a:r>
                        <a:rPr lang="en-US" sz="1000" b="0" i="0" u="none" strike="noStrike" dirty="0">
                          <a:solidFill>
                            <a:schemeClr val="tx2"/>
                          </a:solidFill>
                          <a:effectLst/>
                          <a:latin typeface="Calibri" panose="020F0502020204030204" pitchFamily="34" charset="0"/>
                        </a:rPr>
                        <a:t>0</a:t>
                      </a:r>
                    </a:p>
                  </a:txBody>
                  <a:tcPr marL="9525" marR="9525" marT="9525" marB="0" anchor="ctr">
                    <a:solidFill>
                      <a:schemeClr val="accent5">
                        <a:lumMod val="20000"/>
                        <a:lumOff val="80000"/>
                      </a:schemeClr>
                    </a:solidFill>
                  </a:tcPr>
                </a:tc>
                <a:tc>
                  <a:txBody>
                    <a:bodyPr/>
                    <a:lstStyle/>
                    <a:p>
                      <a:pPr algn="ctr" fontAlgn="b"/>
                      <a:r>
                        <a:rPr lang="en-US" sz="1000" b="0" i="0" u="none" strike="noStrike" dirty="0">
                          <a:solidFill>
                            <a:schemeClr val="tx2"/>
                          </a:solidFill>
                          <a:effectLst/>
                          <a:latin typeface="Calibri" panose="020F0502020204030204" pitchFamily="34" charset="0"/>
                        </a:rPr>
                        <a:t>Non-FME</a:t>
                      </a:r>
                    </a:p>
                  </a:txBody>
                  <a:tcPr marL="9525" marR="9525" marT="9525" marB="0" anchor="ctr">
                    <a:solidFill>
                      <a:schemeClr val="accent5">
                        <a:lumMod val="20000"/>
                        <a:lumOff val="80000"/>
                      </a:schemeClr>
                    </a:solidFill>
                  </a:tcPr>
                </a:tc>
                <a:extLst>
                  <a:ext uri="{0D108BD9-81ED-4DB2-BD59-A6C34878D82A}">
                    <a16:rowId xmlns:a16="http://schemas.microsoft.com/office/drawing/2014/main" val="3898646195"/>
                  </a:ext>
                </a:extLst>
              </a:tr>
              <a:tr h="300599">
                <a:tc>
                  <a:txBody>
                    <a:bodyPr/>
                    <a:lstStyle/>
                    <a:p>
                      <a:pPr algn="ctr" fontAlgn="b"/>
                      <a:r>
                        <a:rPr lang="en-US" sz="1000" b="0" i="0" u="none" strike="noStrike" dirty="0">
                          <a:solidFill>
                            <a:schemeClr val="tx2"/>
                          </a:solidFill>
                          <a:effectLst/>
                          <a:latin typeface="Calibri" panose="020F0502020204030204" pitchFamily="34" charset="0"/>
                        </a:rPr>
                        <a:t>4/10/2024 20:55</a:t>
                      </a:r>
                    </a:p>
                  </a:txBody>
                  <a:tcPr marL="9525" marR="9525" marT="9525" marB="0" anchor="ctr">
                    <a:solidFill>
                      <a:schemeClr val="accent5">
                        <a:lumMod val="20000"/>
                        <a:lumOff val="80000"/>
                      </a:schemeClr>
                    </a:solidFill>
                  </a:tcPr>
                </a:tc>
                <a:tc>
                  <a:txBody>
                    <a:bodyPr/>
                    <a:lstStyle/>
                    <a:p>
                      <a:pPr algn="ctr" fontAlgn="b"/>
                      <a:r>
                        <a:rPr lang="en-US" sz="1000" b="0" i="0" u="none" strike="noStrike">
                          <a:solidFill>
                            <a:schemeClr val="tx2"/>
                          </a:solidFill>
                          <a:effectLst/>
                          <a:latin typeface="Calibri" panose="020F0502020204030204" pitchFamily="34" charset="0"/>
                        </a:rPr>
                        <a:t>57</a:t>
                      </a:r>
                    </a:p>
                  </a:txBody>
                  <a:tcPr marL="9525" marR="9525" marT="9525" marB="0" anchor="ctr">
                    <a:solidFill>
                      <a:schemeClr val="accent5">
                        <a:lumMod val="20000"/>
                        <a:lumOff val="80000"/>
                      </a:schemeClr>
                    </a:solidFill>
                  </a:tcPr>
                </a:tc>
                <a:tc>
                  <a:txBody>
                    <a:bodyPr/>
                    <a:lstStyle/>
                    <a:p>
                      <a:pPr algn="ctr" fontAlgn="b"/>
                      <a:r>
                        <a:rPr lang="en-US" sz="1000" b="0" i="0" u="none" strike="noStrike" dirty="0">
                          <a:solidFill>
                            <a:schemeClr val="tx2"/>
                          </a:solidFill>
                          <a:effectLst/>
                          <a:latin typeface="Calibri" panose="020F0502020204030204" pitchFamily="34" charset="0"/>
                        </a:rPr>
                        <a:t>0</a:t>
                      </a:r>
                    </a:p>
                  </a:txBody>
                  <a:tcPr marL="9525" marR="9525" marT="9525" marB="0" anchor="ctr">
                    <a:solidFill>
                      <a:schemeClr val="accent5">
                        <a:lumMod val="20000"/>
                        <a:lumOff val="80000"/>
                      </a:schemeClr>
                    </a:solidFill>
                  </a:tcPr>
                </a:tc>
                <a:tc>
                  <a:txBody>
                    <a:bodyPr/>
                    <a:lstStyle/>
                    <a:p>
                      <a:pPr algn="ctr" fontAlgn="b"/>
                      <a:r>
                        <a:rPr lang="en-US" sz="1000" b="0" i="0" u="none" strike="noStrike" dirty="0">
                          <a:solidFill>
                            <a:schemeClr val="tx2"/>
                          </a:solidFill>
                          <a:effectLst/>
                          <a:latin typeface="Calibri" panose="020F0502020204030204" pitchFamily="34" charset="0"/>
                        </a:rPr>
                        <a:t>0</a:t>
                      </a:r>
                    </a:p>
                  </a:txBody>
                  <a:tcPr marL="9525" marR="9525" marT="9525" marB="0" anchor="ctr">
                    <a:solidFill>
                      <a:schemeClr val="accent5">
                        <a:lumMod val="20000"/>
                        <a:lumOff val="80000"/>
                      </a:schemeClr>
                    </a:solidFill>
                  </a:tcPr>
                </a:tc>
                <a:tc>
                  <a:txBody>
                    <a:bodyPr/>
                    <a:lstStyle/>
                    <a:p>
                      <a:pPr algn="ctr" fontAlgn="b"/>
                      <a:r>
                        <a:rPr lang="en-US" sz="1000" b="0" i="0" u="none" strike="noStrike" dirty="0">
                          <a:solidFill>
                            <a:schemeClr val="tx2"/>
                          </a:solidFill>
                          <a:effectLst/>
                          <a:latin typeface="Calibri" panose="020F0502020204030204" pitchFamily="34" charset="0"/>
                        </a:rPr>
                        <a:t>0</a:t>
                      </a:r>
                    </a:p>
                  </a:txBody>
                  <a:tcPr marL="9525" marR="9525" marT="9525" marB="0" anchor="ctr">
                    <a:solidFill>
                      <a:schemeClr val="accent5">
                        <a:lumMod val="20000"/>
                        <a:lumOff val="80000"/>
                      </a:schemeClr>
                    </a:solidFill>
                  </a:tcPr>
                </a:tc>
                <a:tc>
                  <a:txBody>
                    <a:bodyPr/>
                    <a:lstStyle/>
                    <a:p>
                      <a:pPr algn="ctr" fontAlgn="b"/>
                      <a:r>
                        <a:rPr lang="en-US" sz="1000" b="0" i="0" u="none" strike="noStrike" dirty="0">
                          <a:solidFill>
                            <a:schemeClr val="tx2"/>
                          </a:solidFill>
                          <a:effectLst/>
                          <a:latin typeface="Calibri" panose="020F0502020204030204" pitchFamily="34" charset="0"/>
                        </a:rPr>
                        <a:t>0</a:t>
                      </a:r>
                    </a:p>
                  </a:txBody>
                  <a:tcPr marL="9525" marR="9525" marT="9525" marB="0" anchor="ctr">
                    <a:solidFill>
                      <a:schemeClr val="accent5">
                        <a:lumMod val="20000"/>
                        <a:lumOff val="80000"/>
                      </a:schemeClr>
                    </a:solidFill>
                  </a:tcPr>
                </a:tc>
                <a:tc>
                  <a:txBody>
                    <a:bodyPr/>
                    <a:lstStyle/>
                    <a:p>
                      <a:pPr algn="ctr" fontAlgn="b"/>
                      <a:r>
                        <a:rPr lang="en-US" sz="1000" b="0" i="0" u="none" strike="noStrike" dirty="0">
                          <a:solidFill>
                            <a:schemeClr val="tx2"/>
                          </a:solidFill>
                          <a:effectLst/>
                          <a:latin typeface="Calibri" panose="020F0502020204030204" pitchFamily="34" charset="0"/>
                        </a:rPr>
                        <a:t>0</a:t>
                      </a:r>
                    </a:p>
                  </a:txBody>
                  <a:tcPr marL="9525" marR="9525" marT="9525" marB="0" anchor="ctr">
                    <a:solidFill>
                      <a:schemeClr val="accent5">
                        <a:lumMod val="20000"/>
                        <a:lumOff val="80000"/>
                      </a:schemeClr>
                    </a:solidFill>
                  </a:tcPr>
                </a:tc>
                <a:tc>
                  <a:txBody>
                    <a:bodyPr/>
                    <a:lstStyle/>
                    <a:p>
                      <a:pPr algn="ctr" fontAlgn="b"/>
                      <a:r>
                        <a:rPr lang="en-US" sz="1000" b="0" i="0" u="none" strike="noStrike" dirty="0">
                          <a:solidFill>
                            <a:schemeClr val="tx2"/>
                          </a:solidFill>
                          <a:effectLst/>
                          <a:latin typeface="Calibri" panose="020F0502020204030204" pitchFamily="34" charset="0"/>
                        </a:rPr>
                        <a:t>FME</a:t>
                      </a:r>
                    </a:p>
                  </a:txBody>
                  <a:tcPr marL="9525" marR="9525" marT="9525" marB="0" anchor="ctr">
                    <a:solidFill>
                      <a:schemeClr val="accent5">
                        <a:lumMod val="20000"/>
                        <a:lumOff val="80000"/>
                      </a:schemeClr>
                    </a:solidFill>
                  </a:tcPr>
                </a:tc>
                <a:extLst>
                  <a:ext uri="{0D108BD9-81ED-4DB2-BD59-A6C34878D82A}">
                    <a16:rowId xmlns:a16="http://schemas.microsoft.com/office/drawing/2014/main" val="2086851430"/>
                  </a:ext>
                </a:extLst>
              </a:tr>
              <a:tr h="300599">
                <a:tc>
                  <a:txBody>
                    <a:bodyPr/>
                    <a:lstStyle/>
                    <a:p>
                      <a:pPr algn="ctr" fontAlgn="b"/>
                      <a:r>
                        <a:rPr lang="en-US" sz="1000" b="0" i="0" u="none" strike="noStrike" dirty="0">
                          <a:solidFill>
                            <a:schemeClr val="tx2"/>
                          </a:solidFill>
                          <a:effectLst/>
                          <a:latin typeface="Calibri" panose="020F0502020204030204" pitchFamily="34" charset="0"/>
                        </a:rPr>
                        <a:t>4/13/2024 18:05</a:t>
                      </a:r>
                    </a:p>
                  </a:txBody>
                  <a:tcPr marL="9525" marR="9525" marT="9525" marB="0" anchor="ctr">
                    <a:solidFill>
                      <a:schemeClr val="accent5">
                        <a:lumMod val="20000"/>
                        <a:lumOff val="80000"/>
                      </a:schemeClr>
                    </a:solidFill>
                  </a:tcPr>
                </a:tc>
                <a:tc>
                  <a:txBody>
                    <a:bodyPr/>
                    <a:lstStyle/>
                    <a:p>
                      <a:pPr algn="ctr" fontAlgn="b"/>
                      <a:r>
                        <a:rPr lang="en-US" sz="1000" b="0" i="0" u="none" strike="noStrike" dirty="0">
                          <a:solidFill>
                            <a:schemeClr val="tx2"/>
                          </a:solidFill>
                          <a:effectLst/>
                          <a:latin typeface="Calibri" panose="020F0502020204030204" pitchFamily="34" charset="0"/>
                        </a:rPr>
                        <a:t>44</a:t>
                      </a:r>
                    </a:p>
                  </a:txBody>
                  <a:tcPr marL="9525" marR="9525" marT="9525" marB="0" anchor="ctr">
                    <a:solidFill>
                      <a:schemeClr val="accent5">
                        <a:lumMod val="20000"/>
                        <a:lumOff val="80000"/>
                      </a:schemeClr>
                    </a:solidFill>
                  </a:tcPr>
                </a:tc>
                <a:tc>
                  <a:txBody>
                    <a:bodyPr/>
                    <a:lstStyle/>
                    <a:p>
                      <a:pPr algn="ctr" fontAlgn="b"/>
                      <a:r>
                        <a:rPr lang="en-US" sz="1000" b="0" i="0" u="none" strike="noStrike" dirty="0">
                          <a:solidFill>
                            <a:schemeClr val="tx2"/>
                          </a:solidFill>
                          <a:effectLst/>
                          <a:latin typeface="Calibri" panose="020F0502020204030204" pitchFamily="34" charset="0"/>
                        </a:rPr>
                        <a:t>0</a:t>
                      </a:r>
                    </a:p>
                  </a:txBody>
                  <a:tcPr marL="9525" marR="9525" marT="9525" marB="0" anchor="ctr">
                    <a:solidFill>
                      <a:schemeClr val="accent5">
                        <a:lumMod val="20000"/>
                        <a:lumOff val="80000"/>
                      </a:schemeClr>
                    </a:solidFill>
                  </a:tcPr>
                </a:tc>
                <a:tc>
                  <a:txBody>
                    <a:bodyPr/>
                    <a:lstStyle/>
                    <a:p>
                      <a:pPr algn="ctr" fontAlgn="b"/>
                      <a:r>
                        <a:rPr lang="en-US" sz="1000" b="0" i="0" u="none" strike="noStrike" dirty="0">
                          <a:solidFill>
                            <a:schemeClr val="tx2"/>
                          </a:solidFill>
                          <a:effectLst/>
                          <a:latin typeface="Calibri" panose="020F0502020204030204" pitchFamily="34" charset="0"/>
                        </a:rPr>
                        <a:t>0</a:t>
                      </a:r>
                    </a:p>
                  </a:txBody>
                  <a:tcPr marL="9525" marR="9525" marT="9525" marB="0" anchor="ctr">
                    <a:solidFill>
                      <a:schemeClr val="accent5">
                        <a:lumMod val="20000"/>
                        <a:lumOff val="80000"/>
                      </a:schemeClr>
                    </a:solidFill>
                  </a:tcPr>
                </a:tc>
                <a:tc>
                  <a:txBody>
                    <a:bodyPr/>
                    <a:lstStyle/>
                    <a:p>
                      <a:pPr algn="ctr" fontAlgn="b"/>
                      <a:r>
                        <a:rPr lang="en-US" sz="1000" b="0" i="0" u="none" strike="noStrike" dirty="0">
                          <a:solidFill>
                            <a:schemeClr val="tx2"/>
                          </a:solidFill>
                          <a:effectLst/>
                          <a:latin typeface="Calibri" panose="020F0502020204030204" pitchFamily="34" charset="0"/>
                        </a:rPr>
                        <a:t>0</a:t>
                      </a:r>
                    </a:p>
                  </a:txBody>
                  <a:tcPr marL="9525" marR="9525" marT="9525" marB="0" anchor="ctr">
                    <a:solidFill>
                      <a:schemeClr val="accent5">
                        <a:lumMod val="20000"/>
                        <a:lumOff val="80000"/>
                      </a:schemeClr>
                    </a:solidFill>
                  </a:tcPr>
                </a:tc>
                <a:tc>
                  <a:txBody>
                    <a:bodyPr/>
                    <a:lstStyle/>
                    <a:p>
                      <a:pPr algn="ctr" fontAlgn="b"/>
                      <a:r>
                        <a:rPr lang="en-US" sz="1000" b="0" i="0" u="none" strike="noStrike" dirty="0">
                          <a:solidFill>
                            <a:schemeClr val="tx2"/>
                          </a:solidFill>
                          <a:effectLst/>
                          <a:latin typeface="Calibri" panose="020F0502020204030204" pitchFamily="34" charset="0"/>
                        </a:rPr>
                        <a:t>0</a:t>
                      </a:r>
                    </a:p>
                  </a:txBody>
                  <a:tcPr marL="9525" marR="9525" marT="9525" marB="0" anchor="ctr">
                    <a:solidFill>
                      <a:schemeClr val="accent5">
                        <a:lumMod val="20000"/>
                        <a:lumOff val="80000"/>
                      </a:schemeClr>
                    </a:solidFill>
                  </a:tcPr>
                </a:tc>
                <a:tc>
                  <a:txBody>
                    <a:bodyPr/>
                    <a:lstStyle/>
                    <a:p>
                      <a:pPr algn="ctr" fontAlgn="b"/>
                      <a:r>
                        <a:rPr lang="en-US" sz="1000" b="0" i="0" u="none" strike="noStrike" dirty="0">
                          <a:solidFill>
                            <a:schemeClr val="tx2"/>
                          </a:solidFill>
                          <a:effectLst/>
                          <a:latin typeface="Calibri" panose="020F0502020204030204" pitchFamily="34" charset="0"/>
                        </a:rPr>
                        <a:t>0</a:t>
                      </a:r>
                    </a:p>
                  </a:txBody>
                  <a:tcPr marL="9525" marR="9525" marT="9525" marB="0" anchor="ctr">
                    <a:solidFill>
                      <a:schemeClr val="accent5">
                        <a:lumMod val="20000"/>
                        <a:lumOff val="80000"/>
                      </a:schemeClr>
                    </a:solidFill>
                  </a:tcPr>
                </a:tc>
                <a:tc>
                  <a:txBody>
                    <a:bodyPr/>
                    <a:lstStyle/>
                    <a:p>
                      <a:pPr algn="ctr" fontAlgn="b"/>
                      <a:r>
                        <a:rPr lang="en-US" sz="1000" b="0" i="0" u="none" strike="noStrike" dirty="0">
                          <a:solidFill>
                            <a:schemeClr val="tx2"/>
                          </a:solidFill>
                          <a:effectLst/>
                          <a:latin typeface="Calibri" panose="020F0502020204030204" pitchFamily="34" charset="0"/>
                        </a:rPr>
                        <a:t>Non-FME</a:t>
                      </a:r>
                    </a:p>
                  </a:txBody>
                  <a:tcPr marL="9525" marR="9525" marT="9525" marB="0" anchor="ctr">
                    <a:solidFill>
                      <a:schemeClr val="accent5">
                        <a:lumMod val="20000"/>
                        <a:lumOff val="80000"/>
                      </a:schemeClr>
                    </a:solidFill>
                  </a:tcPr>
                </a:tc>
                <a:extLst>
                  <a:ext uri="{0D108BD9-81ED-4DB2-BD59-A6C34878D82A}">
                    <a16:rowId xmlns:a16="http://schemas.microsoft.com/office/drawing/2014/main" val="3209212455"/>
                  </a:ext>
                </a:extLst>
              </a:tr>
            </a:tbl>
          </a:graphicData>
        </a:graphic>
      </p:graphicFrame>
      <p:sp>
        <p:nvSpPr>
          <p:cNvPr id="10" name="Content Placeholder 2">
            <a:extLst>
              <a:ext uri="{FF2B5EF4-FFF2-40B4-BE49-F238E27FC236}">
                <a16:creationId xmlns:a16="http://schemas.microsoft.com/office/drawing/2014/main" id="{A55D6BA8-F2F9-3FCD-6DC9-1F2A4C992C5D}"/>
              </a:ext>
            </a:extLst>
          </p:cNvPr>
          <p:cNvSpPr txBox="1">
            <a:spLocks/>
          </p:cNvSpPr>
          <p:nvPr/>
        </p:nvSpPr>
        <p:spPr>
          <a:xfrm>
            <a:off x="2057401" y="6177747"/>
            <a:ext cx="6400800" cy="436571"/>
          </a:xfrm>
          <a:prstGeom prst="rect">
            <a:avLst/>
          </a:prstGeom>
          <a:solidFill>
            <a:schemeClr val="accent2">
              <a:lumMod val="20000"/>
              <a:lumOff val="80000"/>
            </a:schemeClr>
          </a:solidFill>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1200" b="1" i="1" dirty="0">
                <a:solidFill>
                  <a:schemeClr val="accent6"/>
                </a:solidFill>
              </a:rPr>
              <a:t>Observation: </a:t>
            </a:r>
            <a:r>
              <a:rPr lang="en-US" sz="1200" b="1" i="1" dirty="0">
                <a:solidFill>
                  <a:schemeClr val="tx2"/>
                </a:solidFill>
              </a:rPr>
              <a:t>In April none of the ESRs carrying RRS that were evaluated during unit trips had a low SOC. </a:t>
            </a:r>
            <a:endParaRPr lang="en-US" sz="1200" b="1" i="1" dirty="0">
              <a:solidFill>
                <a:schemeClr val="accent6"/>
              </a:solidFill>
            </a:endParaRPr>
          </a:p>
        </p:txBody>
      </p:sp>
      <p:sp>
        <p:nvSpPr>
          <p:cNvPr id="3" name="TextBox 2">
            <a:extLst>
              <a:ext uri="{FF2B5EF4-FFF2-40B4-BE49-F238E27FC236}">
                <a16:creationId xmlns:a16="http://schemas.microsoft.com/office/drawing/2014/main" id="{62624454-7C8E-E276-87C2-9E675DBC7A6F}"/>
              </a:ext>
            </a:extLst>
          </p:cNvPr>
          <p:cNvSpPr txBox="1"/>
          <p:nvPr/>
        </p:nvSpPr>
        <p:spPr>
          <a:xfrm>
            <a:off x="1981200" y="6558899"/>
            <a:ext cx="6400800" cy="646331"/>
          </a:xfrm>
          <a:prstGeom prst="rect">
            <a:avLst/>
          </a:prstGeom>
          <a:noFill/>
        </p:spPr>
        <p:txBody>
          <a:bodyPr wrap="square" rtlCol="0">
            <a:spAutoFit/>
          </a:bodyPr>
          <a:lstStyle/>
          <a:p>
            <a:r>
              <a:rPr lang="en-US" sz="1200" i="1" dirty="0">
                <a:solidFill>
                  <a:schemeClr val="accent6"/>
                </a:solidFill>
              </a:rPr>
              <a:t>This slide is sourced from mock data to demonstrate report capabilities. </a:t>
            </a:r>
            <a:br>
              <a:rPr lang="en-US" sz="1200" i="1" dirty="0">
                <a:solidFill>
                  <a:schemeClr val="accent6"/>
                </a:solidFill>
              </a:rPr>
            </a:br>
            <a:endParaRPr lang="en-US" sz="1200" i="1" dirty="0">
              <a:solidFill>
                <a:schemeClr val="accent6"/>
              </a:solidFill>
            </a:endParaRPr>
          </a:p>
          <a:p>
            <a:endParaRPr lang="en-US" sz="1200" dirty="0"/>
          </a:p>
        </p:txBody>
      </p:sp>
    </p:spTree>
    <p:extLst>
      <p:ext uri="{BB962C8B-B14F-4D97-AF65-F5344CB8AC3E}">
        <p14:creationId xmlns:p14="http://schemas.microsoft.com/office/powerpoint/2010/main" val="25383661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FE9CAD2-9CEB-A35B-82C3-D8122FEADD46}"/>
              </a:ext>
            </a:extLst>
          </p:cNvPr>
          <p:cNvPicPr>
            <a:picLocks noChangeAspect="1"/>
          </p:cNvPicPr>
          <p:nvPr/>
        </p:nvPicPr>
        <p:blipFill>
          <a:blip r:embed="rId3"/>
          <a:stretch>
            <a:fillRect/>
          </a:stretch>
        </p:blipFill>
        <p:spPr>
          <a:xfrm>
            <a:off x="2216606" y="2174909"/>
            <a:ext cx="4581041" cy="2060609"/>
          </a:xfrm>
          <a:prstGeom prst="rect">
            <a:avLst/>
          </a:prstGeom>
        </p:spPr>
      </p:pic>
      <p:sp>
        <p:nvSpPr>
          <p:cNvPr id="2" name="Title 1">
            <a:extLst>
              <a:ext uri="{FF2B5EF4-FFF2-40B4-BE49-F238E27FC236}">
                <a16:creationId xmlns:a16="http://schemas.microsoft.com/office/drawing/2014/main" id="{B5E71B77-7DCA-E18C-1AE8-B2B18547A96A}"/>
              </a:ext>
            </a:extLst>
          </p:cNvPr>
          <p:cNvSpPr>
            <a:spLocks noGrp="1"/>
          </p:cNvSpPr>
          <p:nvPr>
            <p:ph type="title"/>
          </p:nvPr>
        </p:nvSpPr>
        <p:spPr>
          <a:xfrm>
            <a:off x="381000" y="243682"/>
            <a:ext cx="8458200" cy="518318"/>
          </a:xfrm>
        </p:spPr>
        <p:txBody>
          <a:bodyPr/>
          <a:lstStyle/>
          <a:p>
            <a:r>
              <a:rPr lang="en-US" sz="2000" dirty="0"/>
              <a:t>Inadequate output following dispatch setpoints when carrying AS with low SOC^</a:t>
            </a:r>
          </a:p>
        </p:txBody>
      </p:sp>
      <p:sp>
        <p:nvSpPr>
          <p:cNvPr id="3" name="Content Placeholder 2">
            <a:extLst>
              <a:ext uri="{FF2B5EF4-FFF2-40B4-BE49-F238E27FC236}">
                <a16:creationId xmlns:a16="http://schemas.microsoft.com/office/drawing/2014/main" id="{6ABF0499-680A-1996-61B1-1CDCBF39EE46}"/>
              </a:ext>
            </a:extLst>
          </p:cNvPr>
          <p:cNvSpPr>
            <a:spLocks noGrp="1"/>
          </p:cNvSpPr>
          <p:nvPr>
            <p:ph idx="1"/>
          </p:nvPr>
        </p:nvSpPr>
        <p:spPr>
          <a:xfrm>
            <a:off x="304800" y="990600"/>
            <a:ext cx="7782410" cy="4929433"/>
          </a:xfrm>
        </p:spPr>
        <p:txBody>
          <a:bodyPr/>
          <a:lstStyle/>
          <a:p>
            <a:pPr marL="0" indent="0">
              <a:buNone/>
            </a:pPr>
            <a:r>
              <a:rPr lang="en-US" sz="1200" i="1" dirty="0">
                <a:solidFill>
                  <a:schemeClr val="tx2"/>
                </a:solidFill>
              </a:rPr>
              <a:t>GREDP and CLREDP formulas from Protocols are used to compute how closely an ESR providing Ancillary Services followed its setpoints* in low SOC intervals. Low SOC is determined using telemetered SOC, MXOS, MNOS. SOC % = ((SOC-MNOS)/MXOS)*100. </a:t>
            </a:r>
          </a:p>
          <a:p>
            <a:pPr marL="0" indent="0">
              <a:buNone/>
            </a:pPr>
            <a:r>
              <a:rPr lang="en-US" sz="1200" i="1" dirty="0">
                <a:solidFill>
                  <a:schemeClr val="accent6"/>
                </a:solidFill>
              </a:rPr>
              <a:t>* Setpoint is calculated as Base Point + regulation instruction + expected PFR</a:t>
            </a:r>
          </a:p>
          <a:p>
            <a:pPr marL="0" indent="0">
              <a:buNone/>
            </a:pPr>
            <a:r>
              <a:rPr lang="en-US" sz="1200" i="1" dirty="0">
                <a:solidFill>
                  <a:schemeClr val="accent6"/>
                </a:solidFill>
              </a:rPr>
              <a:t>^ Low SOC is set to 20% for this analysis, this is a configurable parameter.</a:t>
            </a:r>
          </a:p>
          <a:p>
            <a:pPr lvl="1"/>
            <a:endParaRPr lang="en-US" sz="1000" dirty="0">
              <a:solidFill>
                <a:schemeClr val="tx2"/>
              </a:solidFill>
            </a:endParaRPr>
          </a:p>
        </p:txBody>
      </p:sp>
      <p:sp>
        <p:nvSpPr>
          <p:cNvPr id="4" name="Slide Number Placeholder 3">
            <a:extLst>
              <a:ext uri="{FF2B5EF4-FFF2-40B4-BE49-F238E27FC236}">
                <a16:creationId xmlns:a16="http://schemas.microsoft.com/office/drawing/2014/main" id="{F3E613AC-A40D-6EFB-62E9-C6722D0EC32B}"/>
              </a:ext>
            </a:extLst>
          </p:cNvPr>
          <p:cNvSpPr>
            <a:spLocks noGrp="1"/>
          </p:cNvSpPr>
          <p:nvPr>
            <p:ph type="sldNum" sz="quarter" idx="4"/>
          </p:nvPr>
        </p:nvSpPr>
        <p:spPr/>
        <p:txBody>
          <a:bodyPr/>
          <a:lstStyle/>
          <a:p>
            <a:fld id="{1D93BD3E-1E9A-4970-A6F7-E7AC52762E0C}" type="slidenum">
              <a:rPr lang="en-US" smtClean="0"/>
              <a:pPr/>
              <a:t>8</a:t>
            </a:fld>
            <a:endParaRPr lang="en-US"/>
          </a:p>
        </p:txBody>
      </p:sp>
      <p:graphicFrame>
        <p:nvGraphicFramePr>
          <p:cNvPr id="5" name="Table 6">
            <a:extLst>
              <a:ext uri="{FF2B5EF4-FFF2-40B4-BE49-F238E27FC236}">
                <a16:creationId xmlns:a16="http://schemas.microsoft.com/office/drawing/2014/main" id="{2824E117-E707-FC38-E0B5-7BEAA87E93EB}"/>
              </a:ext>
            </a:extLst>
          </p:cNvPr>
          <p:cNvGraphicFramePr>
            <a:graphicFrameLocks noGrp="1"/>
          </p:cNvGraphicFramePr>
          <p:nvPr>
            <p:extLst>
              <p:ext uri="{D42A27DB-BD31-4B8C-83A1-F6EECF244321}">
                <p14:modId xmlns:p14="http://schemas.microsoft.com/office/powerpoint/2010/main" val="444188846"/>
              </p:ext>
            </p:extLst>
          </p:nvPr>
        </p:nvGraphicFramePr>
        <p:xfrm>
          <a:off x="1036275" y="4364649"/>
          <a:ext cx="7096611" cy="1309933"/>
        </p:xfrm>
        <a:graphic>
          <a:graphicData uri="http://schemas.openxmlformats.org/drawingml/2006/table">
            <a:tbl>
              <a:tblPr firstRow="1" bandRow="1">
                <a:tableStyleId>{5C22544A-7EE6-4342-B048-85BDC9FD1C3A}</a:tableStyleId>
              </a:tblPr>
              <a:tblGrid>
                <a:gridCol w="1522716">
                  <a:extLst>
                    <a:ext uri="{9D8B030D-6E8A-4147-A177-3AD203B41FA5}">
                      <a16:colId xmlns:a16="http://schemas.microsoft.com/office/drawing/2014/main" val="2823530607"/>
                    </a:ext>
                  </a:extLst>
                </a:gridCol>
                <a:gridCol w="2025589">
                  <a:extLst>
                    <a:ext uri="{9D8B030D-6E8A-4147-A177-3AD203B41FA5}">
                      <a16:colId xmlns:a16="http://schemas.microsoft.com/office/drawing/2014/main" val="3086519091"/>
                    </a:ext>
                  </a:extLst>
                </a:gridCol>
                <a:gridCol w="1774153">
                  <a:extLst>
                    <a:ext uri="{9D8B030D-6E8A-4147-A177-3AD203B41FA5}">
                      <a16:colId xmlns:a16="http://schemas.microsoft.com/office/drawing/2014/main" val="4276751707"/>
                    </a:ext>
                  </a:extLst>
                </a:gridCol>
                <a:gridCol w="1774153">
                  <a:extLst>
                    <a:ext uri="{9D8B030D-6E8A-4147-A177-3AD203B41FA5}">
                      <a16:colId xmlns:a16="http://schemas.microsoft.com/office/drawing/2014/main" val="2471621366"/>
                    </a:ext>
                  </a:extLst>
                </a:gridCol>
              </a:tblGrid>
              <a:tr h="830526">
                <a:tc>
                  <a:txBody>
                    <a:bodyPr/>
                    <a:lstStyle/>
                    <a:p>
                      <a:pPr algn="ctr"/>
                      <a:r>
                        <a:rPr lang="en-US" sz="1400" b="1" dirty="0">
                          <a:solidFill>
                            <a:schemeClr val="tx1"/>
                          </a:solidFill>
                        </a:rPr>
                        <a:t>Month</a:t>
                      </a:r>
                    </a:p>
                  </a:txBody>
                  <a:tcPr anchor="ctr"/>
                </a:tc>
                <a:tc>
                  <a:txBody>
                    <a:bodyPr/>
                    <a:lstStyle/>
                    <a:p>
                      <a:pPr algn="ctr"/>
                      <a:r>
                        <a:rPr lang="en-US" sz="1400" b="1" i="0" kern="1200" dirty="0">
                          <a:solidFill>
                            <a:schemeClr val="tx1"/>
                          </a:solidFill>
                          <a:effectLst/>
                          <a:latin typeface="+mn-lt"/>
                          <a:ea typeface="+mn-ea"/>
                          <a:cs typeface="+mn-cs"/>
                        </a:rPr>
                        <a:t>ESR GREDP Interval Failures</a:t>
                      </a:r>
                      <a:endParaRPr lang="en-US" sz="1400" b="1" dirty="0">
                        <a:solidFill>
                          <a:schemeClr val="tx1"/>
                        </a:solidFill>
                      </a:endParaRPr>
                    </a:p>
                  </a:txBody>
                  <a:tcPr anchor="ctr"/>
                </a:tc>
                <a:tc>
                  <a:txBody>
                    <a:bodyPr/>
                    <a:lstStyle/>
                    <a:p>
                      <a:pPr algn="ctr"/>
                      <a:r>
                        <a:rPr lang="en-US" sz="1400" b="1" dirty="0">
                          <a:solidFill>
                            <a:schemeClr val="tx1"/>
                          </a:solidFill>
                        </a:rPr>
                        <a:t>ESR CLREDP Interval Failures</a:t>
                      </a:r>
                    </a:p>
                  </a:txBody>
                  <a:tcPr anchor="ctr"/>
                </a:tc>
                <a:tc>
                  <a:txBody>
                    <a:bodyPr/>
                    <a:lstStyle/>
                    <a:p>
                      <a:pPr algn="ctr"/>
                      <a:r>
                        <a:rPr lang="en-US" sz="1400" b="1" i="0" kern="1200" dirty="0">
                          <a:solidFill>
                            <a:schemeClr val="tx1"/>
                          </a:solidFill>
                          <a:effectLst/>
                          <a:latin typeface="+mn-lt"/>
                          <a:ea typeface="+mn-ea"/>
                          <a:cs typeface="+mn-cs"/>
                        </a:rPr>
                        <a:t>Total Intervals on Low SOC with AS</a:t>
                      </a:r>
                      <a:endParaRPr lang="en-US" sz="1400" b="1" dirty="0">
                        <a:solidFill>
                          <a:schemeClr val="tx1"/>
                        </a:solidFill>
                      </a:endParaRPr>
                    </a:p>
                  </a:txBody>
                  <a:tcPr anchor="ctr"/>
                </a:tc>
                <a:extLst>
                  <a:ext uri="{0D108BD9-81ED-4DB2-BD59-A6C34878D82A}">
                    <a16:rowId xmlns:a16="http://schemas.microsoft.com/office/drawing/2014/main" val="1762746027"/>
                  </a:ext>
                </a:extLst>
              </a:tr>
              <a:tr h="479407">
                <a:tc>
                  <a:txBody>
                    <a:bodyPr/>
                    <a:lstStyle/>
                    <a:p>
                      <a:pPr algn="ctr"/>
                      <a:r>
                        <a:rPr lang="en-US" sz="1200" dirty="0">
                          <a:solidFill>
                            <a:schemeClr val="tx2"/>
                          </a:solidFill>
                        </a:rPr>
                        <a:t>April 2024</a:t>
                      </a:r>
                    </a:p>
                  </a:txBody>
                  <a:tcPr anchor="ctr"/>
                </a:tc>
                <a:tc>
                  <a:txBody>
                    <a:bodyPr/>
                    <a:lstStyle/>
                    <a:p>
                      <a:pPr algn="ctr"/>
                      <a:r>
                        <a:rPr lang="en-US" sz="1200" b="0" i="0" kern="1200" dirty="0">
                          <a:solidFill>
                            <a:schemeClr val="tx2"/>
                          </a:solidFill>
                          <a:effectLst/>
                          <a:latin typeface="+mn-lt"/>
                          <a:ea typeface="+mn-ea"/>
                          <a:cs typeface="+mn-cs"/>
                        </a:rPr>
                        <a:t>4</a:t>
                      </a:r>
                      <a:endParaRPr lang="en-US" sz="1200" dirty="0">
                        <a:solidFill>
                          <a:schemeClr val="tx2"/>
                        </a:solidFill>
                      </a:endParaRPr>
                    </a:p>
                  </a:txBody>
                  <a:tcPr anchor="ctr"/>
                </a:tc>
                <a:tc>
                  <a:txBody>
                    <a:bodyPr/>
                    <a:lstStyle/>
                    <a:p>
                      <a:pPr algn="ctr"/>
                      <a:r>
                        <a:rPr lang="en-US" sz="1200" b="0" i="0" kern="1200" dirty="0">
                          <a:solidFill>
                            <a:schemeClr val="tx2"/>
                          </a:solidFill>
                          <a:effectLst/>
                          <a:latin typeface="+mn-lt"/>
                          <a:ea typeface="+mn-ea"/>
                          <a:cs typeface="+mn-cs"/>
                        </a:rPr>
                        <a:t>17</a:t>
                      </a:r>
                      <a:endParaRPr lang="en-US" sz="1200" dirty="0">
                        <a:solidFill>
                          <a:schemeClr val="tx2"/>
                        </a:solidFill>
                      </a:endParaRPr>
                    </a:p>
                  </a:txBody>
                  <a:tcPr anchor="ctr"/>
                </a:tc>
                <a:tc>
                  <a:txBody>
                    <a:bodyPr/>
                    <a:lstStyle/>
                    <a:p>
                      <a:pPr algn="ctr"/>
                      <a:r>
                        <a:rPr lang="en-US" sz="1200" b="0" i="0" kern="1200" dirty="0">
                          <a:solidFill>
                            <a:schemeClr val="tx2"/>
                          </a:solidFill>
                          <a:effectLst/>
                          <a:latin typeface="+mn-lt"/>
                          <a:ea typeface="+mn-ea"/>
                          <a:cs typeface="+mn-cs"/>
                        </a:rPr>
                        <a:t>95</a:t>
                      </a:r>
                      <a:endParaRPr lang="en-US" sz="1200" dirty="0">
                        <a:solidFill>
                          <a:schemeClr val="tx2"/>
                        </a:solidFill>
                      </a:endParaRPr>
                    </a:p>
                  </a:txBody>
                  <a:tcPr anchor="ctr"/>
                </a:tc>
                <a:extLst>
                  <a:ext uri="{0D108BD9-81ED-4DB2-BD59-A6C34878D82A}">
                    <a16:rowId xmlns:a16="http://schemas.microsoft.com/office/drawing/2014/main" val="1991291233"/>
                  </a:ext>
                </a:extLst>
              </a:tr>
            </a:tbl>
          </a:graphicData>
        </a:graphic>
      </p:graphicFrame>
      <p:sp>
        <p:nvSpPr>
          <p:cNvPr id="7" name="Content Placeholder 2">
            <a:extLst>
              <a:ext uri="{FF2B5EF4-FFF2-40B4-BE49-F238E27FC236}">
                <a16:creationId xmlns:a16="http://schemas.microsoft.com/office/drawing/2014/main" id="{E490BBF3-268A-106C-FCE4-598535CCEA2E}"/>
              </a:ext>
            </a:extLst>
          </p:cNvPr>
          <p:cNvSpPr txBox="1">
            <a:spLocks/>
          </p:cNvSpPr>
          <p:nvPr/>
        </p:nvSpPr>
        <p:spPr>
          <a:xfrm>
            <a:off x="2346348" y="5803713"/>
            <a:ext cx="4451299" cy="764021"/>
          </a:xfrm>
          <a:prstGeom prst="rect">
            <a:avLst/>
          </a:prstGeom>
          <a:solidFill>
            <a:schemeClr val="accent2">
              <a:lumMod val="20000"/>
              <a:lumOff val="80000"/>
            </a:schemeClr>
          </a:solidFill>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1200" b="1" i="1" dirty="0">
                <a:solidFill>
                  <a:schemeClr val="accent6"/>
                </a:solidFill>
              </a:rPr>
              <a:t>Observation:</a:t>
            </a:r>
          </a:p>
          <a:p>
            <a:r>
              <a:rPr lang="en-US" sz="1200" b="1" i="1" dirty="0">
                <a:solidFill>
                  <a:schemeClr val="tx2"/>
                </a:solidFill>
              </a:rPr>
              <a:t>In April, there are few instances of ESRs failing GREDP with low SOC and AS Responsibility. </a:t>
            </a:r>
            <a:endParaRPr lang="en-US" sz="1200" b="1" i="1" dirty="0">
              <a:solidFill>
                <a:schemeClr val="accent6"/>
              </a:solidFill>
            </a:endParaRPr>
          </a:p>
        </p:txBody>
      </p:sp>
      <p:sp>
        <p:nvSpPr>
          <p:cNvPr id="8" name="TextBox 7">
            <a:extLst>
              <a:ext uri="{FF2B5EF4-FFF2-40B4-BE49-F238E27FC236}">
                <a16:creationId xmlns:a16="http://schemas.microsoft.com/office/drawing/2014/main" id="{B1EB2ADD-97BE-D1C0-2640-67FDCA5ED343}"/>
              </a:ext>
            </a:extLst>
          </p:cNvPr>
          <p:cNvSpPr txBox="1"/>
          <p:nvPr/>
        </p:nvSpPr>
        <p:spPr>
          <a:xfrm>
            <a:off x="1905000" y="6567734"/>
            <a:ext cx="6400800" cy="461665"/>
          </a:xfrm>
          <a:prstGeom prst="rect">
            <a:avLst/>
          </a:prstGeom>
          <a:noFill/>
        </p:spPr>
        <p:txBody>
          <a:bodyPr wrap="square" rtlCol="0">
            <a:spAutoFit/>
          </a:bodyPr>
          <a:lstStyle/>
          <a:p>
            <a:r>
              <a:rPr lang="en-US" sz="1200" i="1" dirty="0">
                <a:solidFill>
                  <a:schemeClr val="accent6"/>
                </a:solidFill>
              </a:rPr>
              <a:t>This slide is sourced from mock data to demonstrate report capabilities. </a:t>
            </a:r>
          </a:p>
          <a:p>
            <a:endParaRPr lang="en-US" sz="1200" dirty="0"/>
          </a:p>
        </p:txBody>
      </p:sp>
    </p:spTree>
    <p:extLst>
      <p:ext uri="{BB962C8B-B14F-4D97-AF65-F5344CB8AC3E}">
        <p14:creationId xmlns:p14="http://schemas.microsoft.com/office/powerpoint/2010/main" val="21612367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7499B-49C8-C014-58D6-32D2B165115A}"/>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768BD2F5-9E88-7F3F-5E0E-C1DACE0F5EA5}"/>
              </a:ext>
            </a:extLst>
          </p:cNvPr>
          <p:cNvSpPr>
            <a:spLocks noGrp="1"/>
          </p:cNvSpPr>
          <p:nvPr>
            <p:ph idx="1"/>
          </p:nvPr>
        </p:nvSpPr>
        <p:spPr>
          <a:xfrm>
            <a:off x="304800" y="914400"/>
            <a:ext cx="8534400" cy="5005633"/>
          </a:xfrm>
        </p:spPr>
        <p:txBody>
          <a:bodyPr/>
          <a:lstStyle/>
          <a:p>
            <a:pPr defTabSz="685800"/>
            <a:r>
              <a:rPr lang="en-US" sz="2000" dirty="0">
                <a:solidFill>
                  <a:schemeClr val="tx2"/>
                </a:solidFill>
              </a:rPr>
              <a:t>ERCOT plans to share this report with production data:</a:t>
            </a:r>
          </a:p>
          <a:p>
            <a:pPr lvl="1" defTabSz="685800"/>
            <a:r>
              <a:rPr lang="en-US" sz="1600" dirty="0">
                <a:solidFill>
                  <a:schemeClr val="tx2"/>
                </a:solidFill>
              </a:rPr>
              <a:t>With WMWG monthly.</a:t>
            </a:r>
          </a:p>
          <a:p>
            <a:pPr lvl="1" defTabSz="685800"/>
            <a:r>
              <a:rPr lang="en-US" sz="1600" dirty="0">
                <a:solidFill>
                  <a:schemeClr val="tx2"/>
                </a:solidFill>
              </a:rPr>
              <a:t>The first available report will be produced using production data from July 2024.</a:t>
            </a:r>
          </a:p>
          <a:p>
            <a:pPr lvl="1" defTabSz="685800"/>
            <a:endParaRPr lang="en-US" sz="1600" dirty="0">
              <a:solidFill>
                <a:schemeClr val="tx2"/>
              </a:solidFill>
            </a:endParaRPr>
          </a:p>
          <a:p>
            <a:pPr defTabSz="685800"/>
            <a:r>
              <a:rPr lang="en-US" sz="2000" dirty="0">
                <a:solidFill>
                  <a:schemeClr val="tx2"/>
                </a:solidFill>
              </a:rPr>
              <a:t>ERCOT is seeking feedback on this report template and any additional analysis that may need to be included that could help share findings. </a:t>
            </a:r>
          </a:p>
          <a:p>
            <a:pPr defTabSz="685800"/>
            <a:endParaRPr lang="en-US" sz="2000" dirty="0">
              <a:solidFill>
                <a:schemeClr val="tx2"/>
              </a:solidFill>
            </a:endParaRPr>
          </a:p>
          <a:p>
            <a:pPr defTabSz="685800"/>
            <a:r>
              <a:rPr lang="en-US" sz="2000" dirty="0">
                <a:solidFill>
                  <a:schemeClr val="tx2"/>
                </a:solidFill>
              </a:rPr>
              <a:t>Please provide any feedback to Luis Hinojosa at </a:t>
            </a:r>
            <a:r>
              <a:rPr lang="en-US" sz="2000" dirty="0">
                <a:solidFill>
                  <a:schemeClr val="tx2"/>
                </a:solidFill>
                <a:hlinkClick r:id="rId2"/>
              </a:rPr>
              <a:t>jhinojosa@ercot.com</a:t>
            </a:r>
            <a:r>
              <a:rPr lang="en-US" sz="2000" dirty="0">
                <a:solidFill>
                  <a:schemeClr val="tx2"/>
                </a:solidFill>
              </a:rPr>
              <a:t> by end of July.</a:t>
            </a:r>
          </a:p>
          <a:p>
            <a:pPr marL="0" indent="0" defTabSz="685800">
              <a:buNone/>
            </a:pPr>
            <a:endParaRPr lang="en-US" sz="2000" dirty="0">
              <a:solidFill>
                <a:schemeClr val="tx2"/>
              </a:solidFill>
            </a:endParaRPr>
          </a:p>
        </p:txBody>
      </p:sp>
      <p:sp>
        <p:nvSpPr>
          <p:cNvPr id="4" name="Slide Number Placeholder 3">
            <a:extLst>
              <a:ext uri="{FF2B5EF4-FFF2-40B4-BE49-F238E27FC236}">
                <a16:creationId xmlns:a16="http://schemas.microsoft.com/office/drawing/2014/main" id="{E578536D-326B-54C4-D8E8-2FAD60BA3ACF}"/>
              </a:ext>
            </a:extLst>
          </p:cNvPr>
          <p:cNvSpPr>
            <a:spLocks noGrp="1"/>
          </p:cNvSpPr>
          <p:nvPr>
            <p:ph type="sldNum" sz="quarter" idx="4"/>
          </p:nvPr>
        </p:nvSpPr>
        <p:spPr/>
        <p:txBody>
          <a:bodyPr/>
          <a:lstStyle/>
          <a:p>
            <a:fld id="{1D93BD3E-1E9A-4970-A6F7-E7AC52762E0C}" type="slidenum">
              <a:rPr lang="en-US" smtClean="0"/>
              <a:pPr/>
              <a:t>9</a:t>
            </a:fld>
            <a:endParaRPr lang="en-US"/>
          </a:p>
        </p:txBody>
      </p:sp>
    </p:spTree>
    <p:extLst>
      <p:ext uri="{BB962C8B-B14F-4D97-AF65-F5344CB8AC3E}">
        <p14:creationId xmlns:p14="http://schemas.microsoft.com/office/powerpoint/2010/main" val="18047401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96791-1986-5E54-D6B5-3CEB96B58263}"/>
              </a:ext>
            </a:extLst>
          </p:cNvPr>
          <p:cNvSpPr>
            <a:spLocks noGrp="1"/>
          </p:cNvSpPr>
          <p:nvPr>
            <p:ph type="title"/>
          </p:nvPr>
        </p:nvSpPr>
        <p:spPr>
          <a:xfrm>
            <a:off x="381000" y="243682"/>
            <a:ext cx="8458200" cy="518318"/>
          </a:xfrm>
        </p:spPr>
        <p:txBody>
          <a:bodyPr/>
          <a:lstStyle/>
          <a:p>
            <a:r>
              <a:rPr lang="en-US" dirty="0"/>
              <a:t>Appendix</a:t>
            </a:r>
          </a:p>
        </p:txBody>
      </p:sp>
      <p:sp>
        <p:nvSpPr>
          <p:cNvPr id="3" name="Content Placeholder 2">
            <a:extLst>
              <a:ext uri="{FF2B5EF4-FFF2-40B4-BE49-F238E27FC236}">
                <a16:creationId xmlns:a16="http://schemas.microsoft.com/office/drawing/2014/main" id="{A470658C-1F7E-AFBB-50CF-52D7ABBA2AE7}"/>
              </a:ext>
            </a:extLst>
          </p:cNvPr>
          <p:cNvSpPr>
            <a:spLocks noGrp="1"/>
          </p:cNvSpPr>
          <p:nvPr>
            <p:ph idx="1"/>
          </p:nvPr>
        </p:nvSpPr>
        <p:spPr>
          <a:xfrm>
            <a:off x="304800" y="990600"/>
            <a:ext cx="8534400" cy="4929433"/>
          </a:xfrm>
        </p:spPr>
        <p:txBody>
          <a:bodyPr/>
          <a:lstStyle/>
          <a:p>
            <a:endParaRPr lang="en-US" dirty="0"/>
          </a:p>
        </p:txBody>
      </p:sp>
      <p:sp>
        <p:nvSpPr>
          <p:cNvPr id="4" name="Slide Number Placeholder 3">
            <a:extLst>
              <a:ext uri="{FF2B5EF4-FFF2-40B4-BE49-F238E27FC236}">
                <a16:creationId xmlns:a16="http://schemas.microsoft.com/office/drawing/2014/main" id="{759A2BA0-2EF6-212A-23EC-9441ECBF37F8}"/>
              </a:ext>
            </a:extLst>
          </p:cNvPr>
          <p:cNvSpPr>
            <a:spLocks noGrp="1"/>
          </p:cNvSpPr>
          <p:nvPr>
            <p:ph type="sldNum" sz="quarter" idx="4"/>
          </p:nvPr>
        </p:nvSpPr>
        <p:spPr/>
        <p:txBody>
          <a:bodyPr/>
          <a:lstStyle/>
          <a:p>
            <a:fld id="{1D93BD3E-1E9A-4970-A6F7-E7AC52762E0C}" type="slidenum">
              <a:rPr lang="en-US" smtClean="0"/>
              <a:pPr/>
              <a:t>10</a:t>
            </a:fld>
            <a:endParaRPr lang="en-US"/>
          </a:p>
        </p:txBody>
      </p:sp>
    </p:spTree>
    <p:extLst>
      <p:ext uri="{BB962C8B-B14F-4D97-AF65-F5344CB8AC3E}">
        <p14:creationId xmlns:p14="http://schemas.microsoft.com/office/powerpoint/2010/main" val="38573219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9A8BD-1D45-6340-D6EF-A760DFE4F3CC}"/>
              </a:ext>
            </a:extLst>
          </p:cNvPr>
          <p:cNvSpPr>
            <a:spLocks noGrp="1"/>
          </p:cNvSpPr>
          <p:nvPr>
            <p:ph type="title"/>
          </p:nvPr>
        </p:nvSpPr>
        <p:spPr/>
        <p:txBody>
          <a:bodyPr/>
          <a:lstStyle/>
          <a:p>
            <a:r>
              <a:rPr lang="en-US" sz="1800" dirty="0"/>
              <a:t>Insufficient SOC to provide Ancillary Service Obligations if system conditions require (</a:t>
            </a:r>
            <a:r>
              <a:rPr lang="en-US" sz="1400" dirty="0"/>
              <a:t>Month over Month)</a:t>
            </a:r>
            <a:br>
              <a:rPr lang="en-US" sz="2000" dirty="0"/>
            </a:br>
            <a:endParaRPr lang="en-US" sz="2000" dirty="0"/>
          </a:p>
        </p:txBody>
      </p:sp>
      <p:sp>
        <p:nvSpPr>
          <p:cNvPr id="3" name="Content Placeholder 2">
            <a:extLst>
              <a:ext uri="{FF2B5EF4-FFF2-40B4-BE49-F238E27FC236}">
                <a16:creationId xmlns:a16="http://schemas.microsoft.com/office/drawing/2014/main" id="{BEE696FB-C161-A688-347B-616F3C1B4B23}"/>
              </a:ext>
            </a:extLst>
          </p:cNvPr>
          <p:cNvSpPr>
            <a:spLocks noGrp="1"/>
          </p:cNvSpPr>
          <p:nvPr>
            <p:ph idx="1"/>
          </p:nvPr>
        </p:nvSpPr>
        <p:spPr>
          <a:xfrm>
            <a:off x="304799" y="926183"/>
            <a:ext cx="3460531" cy="5005633"/>
          </a:xfrm>
        </p:spPr>
        <p:txBody>
          <a:bodyPr/>
          <a:lstStyle/>
          <a:p>
            <a:pPr marL="0" indent="0">
              <a:buNone/>
            </a:pPr>
            <a:r>
              <a:rPr lang="en-US" sz="1200" i="1" dirty="0">
                <a:solidFill>
                  <a:schemeClr val="tx2"/>
                </a:solidFill>
              </a:rPr>
              <a:t>An ESRs Shortfall is converted a to MW value and system-wide AS MW Short is computed for every hour (referred to as MW Short). Ancillary Service Shortfall costs are determined using MW Short and historical MCPC. </a:t>
            </a:r>
          </a:p>
          <a:p>
            <a:pPr marL="0" indent="0">
              <a:buNone/>
            </a:pPr>
            <a:r>
              <a:rPr lang="en-US" sz="1200" i="1" dirty="0">
                <a:solidFill>
                  <a:schemeClr val="accent6"/>
                </a:solidFill>
              </a:rPr>
              <a:t>*</a:t>
            </a:r>
            <a:r>
              <a:rPr lang="en-US" sz="1200" i="1" dirty="0">
                <a:solidFill>
                  <a:schemeClr val="tx2"/>
                </a:solidFill>
              </a:rPr>
              <a:t> </a:t>
            </a:r>
            <a:r>
              <a:rPr lang="en-US" sz="1200" i="1" dirty="0">
                <a:solidFill>
                  <a:schemeClr val="accent6"/>
                </a:solidFill>
              </a:rPr>
              <a:t>% Short of AS Responsibility = (Monthly ESR MW Short / Monthly ESR AS Responsibility)*100</a:t>
            </a:r>
          </a:p>
          <a:p>
            <a:pPr marL="0" indent="0">
              <a:buNone/>
            </a:pPr>
            <a:r>
              <a:rPr lang="en-US" sz="1200" i="1" dirty="0">
                <a:solidFill>
                  <a:schemeClr val="accent6"/>
                </a:solidFill>
              </a:rPr>
              <a:t>** % of AS Cost = (Monthly AS Shortfall Cost from ESRs / Monthly Total MCPC of the AS Carried by ESRs) * 100</a:t>
            </a:r>
          </a:p>
        </p:txBody>
      </p:sp>
      <p:sp>
        <p:nvSpPr>
          <p:cNvPr id="4" name="Slide Number Placeholder 3">
            <a:extLst>
              <a:ext uri="{FF2B5EF4-FFF2-40B4-BE49-F238E27FC236}">
                <a16:creationId xmlns:a16="http://schemas.microsoft.com/office/drawing/2014/main" id="{6ACEB43D-0316-0B50-ACB3-6EF05E00ECFC}"/>
              </a:ext>
            </a:extLst>
          </p:cNvPr>
          <p:cNvSpPr>
            <a:spLocks noGrp="1"/>
          </p:cNvSpPr>
          <p:nvPr>
            <p:ph type="sldNum" sz="quarter" idx="4"/>
          </p:nvPr>
        </p:nvSpPr>
        <p:spPr/>
        <p:txBody>
          <a:bodyPr/>
          <a:lstStyle/>
          <a:p>
            <a:fld id="{1D93BD3E-1E9A-4970-A6F7-E7AC52762E0C}" type="slidenum">
              <a:rPr lang="en-US" smtClean="0"/>
              <a:pPr/>
              <a:t>11</a:t>
            </a:fld>
            <a:endParaRPr lang="en-US"/>
          </a:p>
        </p:txBody>
      </p:sp>
      <p:pic>
        <p:nvPicPr>
          <p:cNvPr id="10" name="Picture 9">
            <a:extLst>
              <a:ext uri="{FF2B5EF4-FFF2-40B4-BE49-F238E27FC236}">
                <a16:creationId xmlns:a16="http://schemas.microsoft.com/office/drawing/2014/main" id="{AB759B63-F7B3-E33A-4B7C-573DFCDB4D5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109599" y="926183"/>
            <a:ext cx="4713921" cy="4557782"/>
          </a:xfrm>
          <a:prstGeom prst="rect">
            <a:avLst/>
          </a:prstGeom>
        </p:spPr>
      </p:pic>
      <p:sp>
        <p:nvSpPr>
          <p:cNvPr id="5" name="Content Placeholder 2">
            <a:extLst>
              <a:ext uri="{FF2B5EF4-FFF2-40B4-BE49-F238E27FC236}">
                <a16:creationId xmlns:a16="http://schemas.microsoft.com/office/drawing/2014/main" id="{A9C663FE-BB5D-9D0F-805F-6BB6B052469E}"/>
              </a:ext>
            </a:extLst>
          </p:cNvPr>
          <p:cNvSpPr txBox="1">
            <a:spLocks/>
          </p:cNvSpPr>
          <p:nvPr/>
        </p:nvSpPr>
        <p:spPr>
          <a:xfrm>
            <a:off x="152400" y="5646851"/>
            <a:ext cx="8565931" cy="614235"/>
          </a:xfrm>
          <a:prstGeom prst="rect">
            <a:avLst/>
          </a:prstGeom>
          <a:solidFill>
            <a:schemeClr val="accent2">
              <a:lumMod val="20000"/>
              <a:lumOff val="80000"/>
            </a:schemeClr>
          </a:solidFill>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1200" b="1" i="1" dirty="0">
                <a:solidFill>
                  <a:schemeClr val="accent6"/>
                </a:solidFill>
              </a:rPr>
              <a:t>Observation:</a:t>
            </a:r>
          </a:p>
          <a:p>
            <a:r>
              <a:rPr lang="en-US" sz="1200" b="1" i="1" dirty="0">
                <a:solidFill>
                  <a:schemeClr val="tx2"/>
                </a:solidFill>
              </a:rPr>
              <a:t>[Insert Trend Observations]</a:t>
            </a:r>
            <a:endParaRPr lang="en-US" sz="1200" b="1" i="1" dirty="0">
              <a:solidFill>
                <a:schemeClr val="accent6"/>
              </a:solidFill>
            </a:endParaRPr>
          </a:p>
        </p:txBody>
      </p:sp>
      <p:sp>
        <p:nvSpPr>
          <p:cNvPr id="6" name="TextBox 5">
            <a:extLst>
              <a:ext uri="{FF2B5EF4-FFF2-40B4-BE49-F238E27FC236}">
                <a16:creationId xmlns:a16="http://schemas.microsoft.com/office/drawing/2014/main" id="{DC2C5222-943B-14F2-2287-CC4B3A750E06}"/>
              </a:ext>
            </a:extLst>
          </p:cNvPr>
          <p:cNvSpPr txBox="1"/>
          <p:nvPr/>
        </p:nvSpPr>
        <p:spPr>
          <a:xfrm>
            <a:off x="2133600" y="6561138"/>
            <a:ext cx="6400800" cy="276999"/>
          </a:xfrm>
          <a:prstGeom prst="rect">
            <a:avLst/>
          </a:prstGeom>
          <a:noFill/>
        </p:spPr>
        <p:txBody>
          <a:bodyPr wrap="square" rtlCol="0">
            <a:spAutoFit/>
          </a:bodyPr>
          <a:lstStyle/>
          <a:p>
            <a:r>
              <a:rPr lang="en-US" sz="1200" i="1" dirty="0">
                <a:solidFill>
                  <a:schemeClr val="accent6"/>
                </a:solidFill>
              </a:rPr>
              <a:t>This slide is sourced from 7/1/2024-7/16/2024 production data.</a:t>
            </a:r>
          </a:p>
        </p:txBody>
      </p:sp>
    </p:spTree>
    <p:extLst>
      <p:ext uri="{BB962C8B-B14F-4D97-AF65-F5344CB8AC3E}">
        <p14:creationId xmlns:p14="http://schemas.microsoft.com/office/powerpoint/2010/main" val="38020209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C64C1-90CF-8CBE-C277-711C15ED9D2A}"/>
              </a:ext>
            </a:extLst>
          </p:cNvPr>
          <p:cNvSpPr>
            <a:spLocks noGrp="1"/>
          </p:cNvSpPr>
          <p:nvPr>
            <p:ph type="title"/>
          </p:nvPr>
        </p:nvSpPr>
        <p:spPr/>
        <p:txBody>
          <a:bodyPr/>
          <a:lstStyle/>
          <a:p>
            <a:r>
              <a:rPr lang="en-US" sz="2000" dirty="0"/>
              <a:t>Inadequate response during unit trips when carrying RRS with low SOC^</a:t>
            </a:r>
          </a:p>
        </p:txBody>
      </p:sp>
      <p:sp>
        <p:nvSpPr>
          <p:cNvPr id="8" name="Content Placeholder 7">
            <a:extLst>
              <a:ext uri="{FF2B5EF4-FFF2-40B4-BE49-F238E27FC236}">
                <a16:creationId xmlns:a16="http://schemas.microsoft.com/office/drawing/2014/main" id="{118687F9-6271-DB4C-515A-5A048E984F8D}"/>
              </a:ext>
            </a:extLst>
          </p:cNvPr>
          <p:cNvSpPr>
            <a:spLocks noGrp="1"/>
          </p:cNvSpPr>
          <p:nvPr>
            <p:ph idx="1"/>
          </p:nvPr>
        </p:nvSpPr>
        <p:spPr>
          <a:xfrm>
            <a:off x="304800" y="914400"/>
            <a:ext cx="8534400" cy="5005633"/>
          </a:xfrm>
        </p:spPr>
        <p:txBody>
          <a:bodyPr/>
          <a:lstStyle/>
          <a:p>
            <a:pPr marL="0" lvl="1" indent="0">
              <a:buNone/>
            </a:pPr>
            <a:r>
              <a:rPr lang="en-US" sz="1200" i="1" dirty="0">
                <a:solidFill>
                  <a:schemeClr val="tx2"/>
                </a:solidFill>
              </a:rPr>
              <a:t>This data is sourced from the ERCOT BAL-TRE-001 FME tool. Low SOC is determined using telemetered SOC, MXOS, MNOS. SOC % = ((SOC-MNOS)/MXOS)*100. </a:t>
            </a:r>
          </a:p>
          <a:p>
            <a:pPr marL="0" lvl="1" indent="0">
              <a:buNone/>
            </a:pPr>
            <a:r>
              <a:rPr lang="en-US" sz="1200" i="1" dirty="0">
                <a:solidFill>
                  <a:schemeClr val="accent6"/>
                </a:solidFill>
              </a:rPr>
              <a:t>* RRS-FFR performance is determined solely on sufficient MW response being provided. </a:t>
            </a:r>
          </a:p>
          <a:p>
            <a:pPr marL="0" lvl="1" indent="0">
              <a:buNone/>
            </a:pPr>
            <a:r>
              <a:rPr lang="en-US" sz="1200" i="1" dirty="0">
                <a:solidFill>
                  <a:schemeClr val="accent6"/>
                </a:solidFill>
              </a:rPr>
              <a:t>** FMEs and Non-FMEs which were reported to PDCWG. </a:t>
            </a:r>
          </a:p>
          <a:p>
            <a:pPr marL="0" lvl="1" indent="0">
              <a:buNone/>
            </a:pPr>
            <a:r>
              <a:rPr lang="en-US" sz="1200" i="1" dirty="0">
                <a:solidFill>
                  <a:schemeClr val="accent6"/>
                </a:solidFill>
              </a:rPr>
              <a:t>^ Low SOC is set to 20% for this analysis, this is a configurable parameter. 	</a:t>
            </a:r>
          </a:p>
          <a:p>
            <a:pPr marL="0" lvl="1" indent="0">
              <a:buNone/>
            </a:pPr>
            <a:endParaRPr lang="en-US" sz="1200" i="1" dirty="0">
              <a:solidFill>
                <a:schemeClr val="accent6"/>
              </a:solidFill>
            </a:endParaRPr>
          </a:p>
          <a:p>
            <a:endParaRPr lang="en-US" dirty="0"/>
          </a:p>
        </p:txBody>
      </p:sp>
      <p:sp>
        <p:nvSpPr>
          <p:cNvPr id="4" name="Slide Number Placeholder 3">
            <a:extLst>
              <a:ext uri="{FF2B5EF4-FFF2-40B4-BE49-F238E27FC236}">
                <a16:creationId xmlns:a16="http://schemas.microsoft.com/office/drawing/2014/main" id="{255C404F-FA00-FD0C-2455-F3C42C479403}"/>
              </a:ext>
            </a:extLst>
          </p:cNvPr>
          <p:cNvSpPr>
            <a:spLocks noGrp="1"/>
          </p:cNvSpPr>
          <p:nvPr>
            <p:ph type="sldNum" sz="quarter" idx="4"/>
          </p:nvPr>
        </p:nvSpPr>
        <p:spPr/>
        <p:txBody>
          <a:bodyPr/>
          <a:lstStyle/>
          <a:p>
            <a:fld id="{1D93BD3E-1E9A-4970-A6F7-E7AC52762E0C}" type="slidenum">
              <a:rPr lang="en-US" smtClean="0"/>
              <a:pPr/>
              <a:t>12</a:t>
            </a:fld>
            <a:endParaRPr lang="en-US"/>
          </a:p>
        </p:txBody>
      </p:sp>
      <p:graphicFrame>
        <p:nvGraphicFramePr>
          <p:cNvPr id="9" name="Table 5">
            <a:extLst>
              <a:ext uri="{FF2B5EF4-FFF2-40B4-BE49-F238E27FC236}">
                <a16:creationId xmlns:a16="http://schemas.microsoft.com/office/drawing/2014/main" id="{9F61BEA5-5EB9-27A6-9692-9462C4653CB9}"/>
              </a:ext>
            </a:extLst>
          </p:cNvPr>
          <p:cNvGraphicFramePr>
            <a:graphicFrameLocks/>
          </p:cNvGraphicFramePr>
          <p:nvPr>
            <p:extLst>
              <p:ext uri="{D42A27DB-BD31-4B8C-83A1-F6EECF244321}">
                <p14:modId xmlns:p14="http://schemas.microsoft.com/office/powerpoint/2010/main" val="1064735918"/>
              </p:ext>
            </p:extLst>
          </p:nvPr>
        </p:nvGraphicFramePr>
        <p:xfrm>
          <a:off x="610994" y="2209800"/>
          <a:ext cx="7922011" cy="1655444"/>
        </p:xfrm>
        <a:graphic>
          <a:graphicData uri="http://schemas.openxmlformats.org/drawingml/2006/table">
            <a:tbl>
              <a:tblPr firstRow="1" bandRow="1">
                <a:tableStyleId>{5C22544A-7EE6-4342-B048-85BDC9FD1C3A}</a:tableStyleId>
              </a:tblPr>
              <a:tblGrid>
                <a:gridCol w="940053">
                  <a:extLst>
                    <a:ext uri="{9D8B030D-6E8A-4147-A177-3AD203B41FA5}">
                      <a16:colId xmlns:a16="http://schemas.microsoft.com/office/drawing/2014/main" val="3828027700"/>
                    </a:ext>
                  </a:extLst>
                </a:gridCol>
                <a:gridCol w="940053">
                  <a:extLst>
                    <a:ext uri="{9D8B030D-6E8A-4147-A177-3AD203B41FA5}">
                      <a16:colId xmlns:a16="http://schemas.microsoft.com/office/drawing/2014/main" val="3014625895"/>
                    </a:ext>
                  </a:extLst>
                </a:gridCol>
                <a:gridCol w="1124705">
                  <a:extLst>
                    <a:ext uri="{9D8B030D-6E8A-4147-A177-3AD203B41FA5}">
                      <a16:colId xmlns:a16="http://schemas.microsoft.com/office/drawing/2014/main" val="4085293360"/>
                    </a:ext>
                  </a:extLst>
                </a:gridCol>
                <a:gridCol w="940053">
                  <a:extLst>
                    <a:ext uri="{9D8B030D-6E8A-4147-A177-3AD203B41FA5}">
                      <a16:colId xmlns:a16="http://schemas.microsoft.com/office/drawing/2014/main" val="2074682417"/>
                    </a:ext>
                  </a:extLst>
                </a:gridCol>
                <a:gridCol w="940053">
                  <a:extLst>
                    <a:ext uri="{9D8B030D-6E8A-4147-A177-3AD203B41FA5}">
                      <a16:colId xmlns:a16="http://schemas.microsoft.com/office/drawing/2014/main" val="3743655481"/>
                    </a:ext>
                  </a:extLst>
                </a:gridCol>
                <a:gridCol w="1156988">
                  <a:extLst>
                    <a:ext uri="{9D8B030D-6E8A-4147-A177-3AD203B41FA5}">
                      <a16:colId xmlns:a16="http://schemas.microsoft.com/office/drawing/2014/main" val="246388028"/>
                    </a:ext>
                  </a:extLst>
                </a:gridCol>
                <a:gridCol w="940053">
                  <a:extLst>
                    <a:ext uri="{9D8B030D-6E8A-4147-A177-3AD203B41FA5}">
                      <a16:colId xmlns:a16="http://schemas.microsoft.com/office/drawing/2014/main" val="3452352162"/>
                    </a:ext>
                  </a:extLst>
                </a:gridCol>
                <a:gridCol w="940053">
                  <a:extLst>
                    <a:ext uri="{9D8B030D-6E8A-4147-A177-3AD203B41FA5}">
                      <a16:colId xmlns:a16="http://schemas.microsoft.com/office/drawing/2014/main" val="3870991352"/>
                    </a:ext>
                  </a:extLst>
                </a:gridCol>
              </a:tblGrid>
              <a:tr h="262190">
                <a:tc>
                  <a:txBody>
                    <a:bodyPr/>
                    <a:lstStyle/>
                    <a:p>
                      <a:pPr algn="ctr" fontAlgn="b"/>
                      <a:endParaRPr lang="en-US" sz="1300" b="1" i="0" u="none" strike="noStrike" dirty="0">
                        <a:solidFill>
                          <a:schemeClr val="tx1"/>
                        </a:solidFill>
                        <a:effectLst/>
                        <a:latin typeface="+mj-lt"/>
                      </a:endParaRPr>
                    </a:p>
                  </a:txBody>
                  <a:tcPr marL="9525" marR="9525" marT="9525" marB="0" anchor="ctr">
                    <a:solidFill>
                      <a:schemeClr val="accent1"/>
                    </a:solidFill>
                  </a:tcPr>
                </a:tc>
                <a:tc gridSpan="3">
                  <a:txBody>
                    <a:bodyPr/>
                    <a:lstStyle/>
                    <a:p>
                      <a:pPr algn="ctr" fontAlgn="b"/>
                      <a:r>
                        <a:rPr lang="en-US" sz="1300" b="1" i="0" u="none" strike="noStrike" dirty="0">
                          <a:solidFill>
                            <a:schemeClr val="tx1"/>
                          </a:solidFill>
                          <a:effectLst/>
                          <a:latin typeface="+mj-lt"/>
                        </a:rPr>
                        <a:t>RRS-PFR</a:t>
                      </a:r>
                    </a:p>
                  </a:txBody>
                  <a:tcPr marL="9525" marR="9525" marT="9525" marB="0" anchor="ctr">
                    <a:solidFill>
                      <a:schemeClr val="accent1"/>
                    </a:solidFill>
                  </a:tcPr>
                </a:tc>
                <a:tc hMerge="1">
                  <a:txBody>
                    <a:bodyPr/>
                    <a:lstStyle/>
                    <a:p>
                      <a:pPr algn="ctr" fontAlgn="b"/>
                      <a:r>
                        <a:rPr lang="en-US" sz="1300" b="1" i="0" u="none" strike="noStrike" dirty="0">
                          <a:solidFill>
                            <a:schemeClr val="tx1"/>
                          </a:solidFill>
                          <a:effectLst/>
                          <a:latin typeface="+mj-lt"/>
                        </a:rPr>
                        <a:t>RRS-FFR</a:t>
                      </a:r>
                    </a:p>
                  </a:txBody>
                  <a:tcPr marL="9525" marR="9525" marT="9525" marB="0" anchor="ctr">
                    <a:solidFill>
                      <a:schemeClr val="accent1"/>
                    </a:solidFill>
                  </a:tcPr>
                </a:tc>
                <a:tc hMerge="1">
                  <a:txBody>
                    <a:bodyPr/>
                    <a:lstStyle/>
                    <a:p>
                      <a:pPr algn="ctr" fontAlgn="b"/>
                      <a:endParaRPr lang="en-US" sz="1300" b="1" i="0" u="none" strike="noStrike" dirty="0">
                        <a:solidFill>
                          <a:schemeClr val="tx1"/>
                        </a:solidFill>
                        <a:effectLst/>
                        <a:latin typeface="+mj-lt"/>
                      </a:endParaRPr>
                    </a:p>
                  </a:txBody>
                  <a:tcPr marL="9525" marR="9525" marT="9525" marB="0" anchor="ctr"/>
                </a:tc>
                <a:tc gridSpan="3">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300" b="1" i="0" u="none" strike="noStrike" kern="1200" dirty="0">
                          <a:solidFill>
                            <a:schemeClr val="tx1"/>
                          </a:solidFill>
                          <a:effectLst/>
                          <a:latin typeface="+mn-lt"/>
                          <a:ea typeface="+mn-ea"/>
                          <a:cs typeface="+mn-cs"/>
                        </a:rPr>
                        <a:t>RRS-FFR</a:t>
                      </a:r>
                    </a:p>
                  </a:txBody>
                  <a:tcPr marL="9525" marR="9525" marT="9525" marB="0" anchor="ctr">
                    <a:solidFill>
                      <a:schemeClr val="accent1"/>
                    </a:solidFill>
                  </a:tcPr>
                </a:tc>
                <a:tc hMerge="1">
                  <a:txBody>
                    <a:bodyPr/>
                    <a:lstStyle/>
                    <a:p>
                      <a:pPr algn="ctr" fontAlgn="b"/>
                      <a:endParaRPr lang="en-US" sz="1300" b="1" i="0" u="none" strike="noStrike" dirty="0">
                        <a:solidFill>
                          <a:schemeClr val="tx1"/>
                        </a:solidFill>
                        <a:effectLst/>
                        <a:latin typeface="+mj-lt"/>
                      </a:endParaRPr>
                    </a:p>
                  </a:txBody>
                  <a:tcPr marL="9525" marR="9525" marT="9525" marB="0" anchor="ctr">
                    <a:solidFill>
                      <a:schemeClr val="accent1"/>
                    </a:solidFill>
                  </a:tcPr>
                </a:tc>
                <a:tc hMerge="1">
                  <a:txBody>
                    <a:bodyPr/>
                    <a:lstStyle/>
                    <a:p>
                      <a:pPr algn="ctr" fontAlgn="b"/>
                      <a:endParaRPr lang="en-US" sz="1300" b="1" i="0" u="none" strike="noStrike" dirty="0">
                        <a:solidFill>
                          <a:schemeClr val="tx1"/>
                        </a:solidFill>
                        <a:effectLst/>
                        <a:latin typeface="+mj-lt"/>
                      </a:endParaRPr>
                    </a:p>
                  </a:txBody>
                  <a:tcPr marL="9525" marR="9525" marT="9525" marB="0" anchor="ctr">
                    <a:solidFill>
                      <a:schemeClr val="accent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300" b="1" i="0" u="none" strike="noStrike" kern="1200" dirty="0">
                        <a:solidFill>
                          <a:schemeClr val="tx1"/>
                        </a:solidFill>
                        <a:effectLst/>
                        <a:latin typeface="+mn-lt"/>
                        <a:ea typeface="+mn-ea"/>
                        <a:cs typeface="+mn-cs"/>
                      </a:endParaRPr>
                    </a:p>
                  </a:txBody>
                  <a:tcPr marL="9525" marR="9525" marT="9525" marB="0" anchor="ctr">
                    <a:solidFill>
                      <a:schemeClr val="accent1"/>
                    </a:solidFill>
                  </a:tcPr>
                </a:tc>
                <a:extLst>
                  <a:ext uri="{0D108BD9-81ED-4DB2-BD59-A6C34878D82A}">
                    <a16:rowId xmlns:a16="http://schemas.microsoft.com/office/drawing/2014/main" val="2931075979"/>
                  </a:ext>
                </a:extLst>
              </a:tr>
              <a:tr h="423610">
                <a:tc rowSpan="2">
                  <a:txBody>
                    <a:bodyPr/>
                    <a:lstStyle/>
                    <a:p>
                      <a:pPr algn="ctr" fontAlgn="b"/>
                      <a:r>
                        <a:rPr lang="en-US" sz="1300" b="1" i="0" u="none" strike="noStrike" dirty="0">
                          <a:solidFill>
                            <a:schemeClr val="tx1"/>
                          </a:solidFill>
                          <a:effectLst/>
                          <a:latin typeface="+mj-lt"/>
                        </a:rPr>
                        <a:t>Event Date</a:t>
                      </a:r>
                    </a:p>
                  </a:txBody>
                  <a:tcPr marL="9525" marR="9525" marT="9525" marB="0" anchor="ctr">
                    <a:solidFill>
                      <a:schemeClr val="accent1"/>
                    </a:solidFill>
                  </a:tcPr>
                </a:tc>
                <a:tc rowSpan="2">
                  <a:txBody>
                    <a:bodyPr/>
                    <a:lstStyle/>
                    <a:p>
                      <a:pPr algn="ctr" fontAlgn="b"/>
                      <a:r>
                        <a:rPr lang="en-US" sz="1300" b="1" i="0" u="none" strike="noStrike" dirty="0">
                          <a:solidFill>
                            <a:schemeClr val="tx1"/>
                          </a:solidFill>
                          <a:effectLst/>
                          <a:latin typeface="+mj-lt"/>
                        </a:rPr>
                        <a:t>Evaluated ESRs</a:t>
                      </a:r>
                    </a:p>
                  </a:txBody>
                  <a:tcPr marL="9525" marR="9525" marT="9525" marB="0" anchor="ctr">
                    <a:solidFill>
                      <a:schemeClr val="accent1"/>
                    </a:solidFill>
                  </a:tcPr>
                </a:tc>
                <a:tc gridSpan="2">
                  <a:txBody>
                    <a:bodyPr/>
                    <a:lstStyle/>
                    <a:p>
                      <a:pPr algn="ctr" fontAlgn="b"/>
                      <a:r>
                        <a:rPr lang="en-US" sz="1300" b="1" i="0" u="none" strike="noStrike" kern="1200" dirty="0">
                          <a:solidFill>
                            <a:schemeClr val="tx1"/>
                          </a:solidFill>
                          <a:effectLst/>
                          <a:latin typeface="+mn-lt"/>
                          <a:ea typeface="+mn-ea"/>
                          <a:cs typeface="+mn-cs"/>
                        </a:rPr>
                        <a:t>Low SOC ESRs</a:t>
                      </a:r>
                      <a:endParaRPr lang="en-US" sz="1300" b="1" i="0" u="none" strike="noStrike" dirty="0">
                        <a:solidFill>
                          <a:schemeClr val="tx1"/>
                        </a:solidFill>
                        <a:effectLst/>
                        <a:latin typeface="+mj-lt"/>
                      </a:endParaRPr>
                    </a:p>
                  </a:txBody>
                  <a:tcPr marL="9525" marR="9525" marT="9525" marB="0" anchor="ctr">
                    <a:solidFill>
                      <a:schemeClr val="accent1"/>
                    </a:solidFill>
                  </a:tcPr>
                </a:tc>
                <a:tc hMerge="1">
                  <a:txBody>
                    <a:bodyPr/>
                    <a:lstStyle/>
                    <a:p>
                      <a:pPr algn="ctr" fontAlgn="b"/>
                      <a:endParaRPr lang="en-US" sz="1300" b="1" i="0" u="none" strike="noStrike" dirty="0">
                        <a:solidFill>
                          <a:schemeClr val="tx1"/>
                        </a:solidFill>
                        <a:effectLst/>
                        <a:latin typeface="+mj-lt"/>
                      </a:endParaRPr>
                    </a:p>
                  </a:txBody>
                  <a:tcPr marL="9525" marR="9525" marT="9525" marB="0" anchor="ctr">
                    <a:solidFill>
                      <a:schemeClr val="accent1"/>
                    </a:solidFill>
                  </a:tcPr>
                </a:tc>
                <a:tc rowSpan="2">
                  <a:txBody>
                    <a:bodyPr/>
                    <a:lstStyle/>
                    <a:p>
                      <a:pPr algn="ctr" fontAlgn="b"/>
                      <a:r>
                        <a:rPr lang="en-US" sz="1300" b="1" i="0" u="none" strike="noStrike" dirty="0">
                          <a:solidFill>
                            <a:schemeClr val="tx1"/>
                          </a:solidFill>
                          <a:effectLst/>
                          <a:latin typeface="+mj-lt"/>
                        </a:rPr>
                        <a:t>Evaluated ESRs</a:t>
                      </a:r>
                    </a:p>
                  </a:txBody>
                  <a:tcPr marL="9525" marR="9525" marT="9525" marB="0" anchor="ctr">
                    <a:solidFill>
                      <a:schemeClr val="accent1"/>
                    </a:solidFill>
                  </a:tcPr>
                </a:tc>
                <a:tc grid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300" b="1" i="0" u="none" strike="noStrike" kern="1200" dirty="0">
                          <a:solidFill>
                            <a:schemeClr val="tx1"/>
                          </a:solidFill>
                          <a:effectLst/>
                          <a:latin typeface="+mn-lt"/>
                          <a:ea typeface="+mn-ea"/>
                          <a:cs typeface="+mn-cs"/>
                        </a:rPr>
                        <a:t>Low SOC ESRs</a:t>
                      </a:r>
                    </a:p>
                  </a:txBody>
                  <a:tcPr marL="9525" marR="9525" marT="9525" marB="0" anchor="ctr">
                    <a:solidFill>
                      <a:schemeClr val="accent1"/>
                    </a:solidFill>
                  </a:tcPr>
                </a:tc>
                <a:tc hMerge="1">
                  <a:txBody>
                    <a:bodyPr/>
                    <a:lstStyle/>
                    <a:p>
                      <a:pPr algn="ctr" fontAlgn="b"/>
                      <a:endParaRPr lang="en-US" sz="1300" b="1" i="0" u="none" strike="noStrike" dirty="0">
                        <a:solidFill>
                          <a:schemeClr val="tx1"/>
                        </a:solidFill>
                        <a:effectLst/>
                        <a:latin typeface="+mj-lt"/>
                      </a:endParaRPr>
                    </a:p>
                  </a:txBody>
                  <a:tcPr marL="9525" marR="9525" marT="9525" marB="0" anchor="ctr">
                    <a:solidFill>
                      <a:schemeClr val="accent1"/>
                    </a:solidFill>
                  </a:tcPr>
                </a:tc>
                <a:tc rowSpan="2">
                  <a:txBody>
                    <a:bodyPr/>
                    <a:lstStyle/>
                    <a:p>
                      <a:pPr algn="ctr" fontAlgn="b"/>
                      <a:r>
                        <a:rPr lang="en-US" sz="1300" b="1" i="0" u="none" strike="noStrike" dirty="0">
                          <a:solidFill>
                            <a:schemeClr val="tx1"/>
                          </a:solidFill>
                          <a:effectLst/>
                          <a:latin typeface="+mj-lt"/>
                        </a:rPr>
                        <a:t>Frequency Events**</a:t>
                      </a:r>
                    </a:p>
                  </a:txBody>
                  <a:tcPr marL="9525" marR="9525" marT="9525" marB="0" anchor="ctr">
                    <a:solidFill>
                      <a:schemeClr val="accent1"/>
                    </a:solidFill>
                  </a:tcPr>
                </a:tc>
                <a:extLst>
                  <a:ext uri="{0D108BD9-81ED-4DB2-BD59-A6C34878D82A}">
                    <a16:rowId xmlns:a16="http://schemas.microsoft.com/office/drawing/2014/main" val="3369592301"/>
                  </a:ext>
                </a:extLst>
              </a:tr>
              <a:tr h="515238">
                <a:tc vMerge="1">
                  <a:txBody>
                    <a:bodyPr/>
                    <a:lstStyle/>
                    <a:p>
                      <a:endParaRPr lang="en-US"/>
                    </a:p>
                  </a:txBody>
                  <a:tcPr/>
                </a:tc>
                <a:tc vMerge="1">
                  <a:txBody>
                    <a:bodyPr/>
                    <a:lstStyle/>
                    <a:p>
                      <a:endParaRPr lang="en-US"/>
                    </a:p>
                  </a:txBody>
                  <a:tcPr/>
                </a:tc>
                <a:tc>
                  <a:txBody>
                    <a:bodyPr/>
                    <a:lstStyle/>
                    <a:p>
                      <a:pPr algn="ctr" fontAlgn="b"/>
                      <a:r>
                        <a:rPr lang="en-US" sz="1300" b="1" i="0" u="none" strike="noStrike">
                          <a:solidFill>
                            <a:schemeClr val="tx1"/>
                          </a:solidFill>
                          <a:effectLst/>
                          <a:latin typeface="+mj-lt"/>
                        </a:rPr>
                        <a:t>Evaluated</a:t>
                      </a:r>
                      <a:endParaRPr lang="en-US" sz="1300" b="1" i="0" u="none" strike="noStrike" dirty="0">
                        <a:solidFill>
                          <a:schemeClr val="tx1"/>
                        </a:solidFill>
                        <a:effectLst/>
                        <a:latin typeface="+mj-lt"/>
                      </a:endParaRPr>
                    </a:p>
                  </a:txBody>
                  <a:tcPr marL="9525" marR="9525" marT="9525" marB="0" anchor="ctr">
                    <a:solidFill>
                      <a:schemeClr val="accent1"/>
                    </a:solidFill>
                  </a:tcPr>
                </a:tc>
                <a:tc>
                  <a:txBody>
                    <a:bodyPr/>
                    <a:lstStyle/>
                    <a:p>
                      <a:pPr algn="ctr"/>
                      <a:r>
                        <a:rPr lang="en-US" sz="1300" b="1" i="0" u="none" strike="noStrike" dirty="0">
                          <a:solidFill>
                            <a:schemeClr val="tx1"/>
                          </a:solidFill>
                          <a:effectLst/>
                          <a:latin typeface="+mj-lt"/>
                        </a:rPr>
                        <a:t>Failed</a:t>
                      </a:r>
                      <a:endParaRPr lang="en-US" dirty="0"/>
                    </a:p>
                  </a:txBody>
                  <a:tcPr marL="9525" marR="9525" marT="9525" marB="0" anchor="ctr">
                    <a:solidFill>
                      <a:schemeClr val="accent1"/>
                    </a:solidFill>
                  </a:tcPr>
                </a:tc>
                <a:tc vMerge="1">
                  <a:txBody>
                    <a:bodyPr/>
                    <a:lstStyle/>
                    <a:p>
                      <a:endParaRPr lang="en-US"/>
                    </a:p>
                  </a:txBody>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300" b="1" i="0" u="none" strike="noStrike">
                          <a:solidFill>
                            <a:schemeClr val="tx1"/>
                          </a:solidFill>
                          <a:effectLst/>
                          <a:latin typeface="+mj-lt"/>
                        </a:rPr>
                        <a:t>Evaluated</a:t>
                      </a:r>
                      <a:endParaRPr lang="en-US" sz="1300" b="1" i="0" u="none" strike="noStrike" kern="1200" dirty="0">
                        <a:solidFill>
                          <a:schemeClr val="tx1"/>
                        </a:solidFill>
                        <a:effectLst/>
                        <a:latin typeface="+mn-lt"/>
                        <a:ea typeface="+mn-ea"/>
                        <a:cs typeface="+mn-cs"/>
                      </a:endParaRPr>
                    </a:p>
                  </a:txBody>
                  <a:tcPr marL="9525" marR="9525" marT="9525" marB="0" anchor="ctr">
                    <a:solidFill>
                      <a:schemeClr val="accent1"/>
                    </a:solidFill>
                  </a:tcPr>
                </a:tc>
                <a:tc>
                  <a:txBody>
                    <a:bodyPr/>
                    <a:lstStyle/>
                    <a:p>
                      <a:pPr algn="ctr"/>
                      <a:r>
                        <a:rPr lang="en-US" sz="1300" b="1" i="0" u="none" strike="noStrike" dirty="0">
                          <a:solidFill>
                            <a:schemeClr val="tx1"/>
                          </a:solidFill>
                          <a:effectLst/>
                          <a:latin typeface="+mj-lt"/>
                        </a:rPr>
                        <a:t>Failed*</a:t>
                      </a:r>
                      <a:endParaRPr lang="en-US" dirty="0"/>
                    </a:p>
                  </a:txBody>
                  <a:tcPr marL="9525" marR="9525" marT="9525" marB="0" anchor="ctr">
                    <a:solidFill>
                      <a:schemeClr val="accent1"/>
                    </a:solidFill>
                  </a:tcPr>
                </a:tc>
                <a:tc vMerge="1">
                  <a:txBody>
                    <a:bodyPr/>
                    <a:lstStyle/>
                    <a:p>
                      <a:endParaRPr lang="en-US"/>
                    </a:p>
                  </a:txBody>
                  <a:tcPr/>
                </a:tc>
                <a:extLst>
                  <a:ext uri="{0D108BD9-81ED-4DB2-BD59-A6C34878D82A}">
                    <a16:rowId xmlns:a16="http://schemas.microsoft.com/office/drawing/2014/main" val="2931996578"/>
                  </a:ext>
                </a:extLst>
              </a:tr>
              <a:tr h="454406">
                <a:tc>
                  <a:txBody>
                    <a:bodyPr/>
                    <a:lstStyle/>
                    <a:p>
                      <a:pPr algn="ctr" fontAlgn="b"/>
                      <a:r>
                        <a:rPr lang="en-US" sz="1200" b="0" i="0" u="none" strike="noStrike" dirty="0">
                          <a:solidFill>
                            <a:schemeClr val="tx2"/>
                          </a:solidFill>
                          <a:effectLst/>
                          <a:latin typeface="Calibri" panose="020F0502020204030204" pitchFamily="34" charset="0"/>
                        </a:rPr>
                        <a:t>6/29/2024 19:57</a:t>
                      </a:r>
                    </a:p>
                  </a:txBody>
                  <a:tcPr marL="9525" marR="9525" marT="9525" marB="0" anchor="ctr"/>
                </a:tc>
                <a:tc>
                  <a:txBody>
                    <a:bodyPr/>
                    <a:lstStyle/>
                    <a:p>
                      <a:pPr algn="ctr" fontAlgn="b"/>
                      <a:r>
                        <a:rPr lang="en-US" sz="1200" b="0" i="0" u="none" strike="noStrike" dirty="0">
                          <a:solidFill>
                            <a:schemeClr val="tx2"/>
                          </a:solidFill>
                          <a:effectLst/>
                          <a:latin typeface="Calibri" panose="020F0502020204030204" pitchFamily="34" charset="0"/>
                        </a:rPr>
                        <a:t>45</a:t>
                      </a:r>
                    </a:p>
                  </a:txBody>
                  <a:tcPr marL="9525" marR="9525" marT="9525" marB="0" anchor="ctr"/>
                </a:tc>
                <a:tc>
                  <a:txBody>
                    <a:bodyPr/>
                    <a:lstStyle/>
                    <a:p>
                      <a:pPr algn="ctr" fontAlgn="b"/>
                      <a:r>
                        <a:rPr lang="en-US" sz="1200" b="0" i="0" u="none" strike="noStrike" dirty="0">
                          <a:solidFill>
                            <a:schemeClr val="tx2"/>
                          </a:solidFill>
                          <a:effectLst/>
                          <a:latin typeface="Calibri" panose="020F0502020204030204" pitchFamily="34" charset="0"/>
                        </a:rPr>
                        <a:t>0</a:t>
                      </a:r>
                    </a:p>
                  </a:txBody>
                  <a:tcPr marL="9525" marR="9525" marT="9525" marB="0" anchor="ctr"/>
                </a:tc>
                <a:tc>
                  <a:txBody>
                    <a:bodyPr/>
                    <a:lstStyle/>
                    <a:p>
                      <a:pPr algn="ctr" fontAlgn="b"/>
                      <a:r>
                        <a:rPr lang="en-US" sz="1200" b="0" i="0" u="none" strike="noStrike" dirty="0">
                          <a:solidFill>
                            <a:schemeClr val="tx2"/>
                          </a:solidFill>
                          <a:effectLst/>
                          <a:latin typeface="Calibri" panose="020F0502020204030204" pitchFamily="34" charset="0"/>
                        </a:rPr>
                        <a:t>0</a:t>
                      </a:r>
                    </a:p>
                  </a:txBody>
                  <a:tcPr marL="9525" marR="9525" marT="9525" marB="0" anchor="ctr"/>
                </a:tc>
                <a:tc>
                  <a:txBody>
                    <a:bodyPr/>
                    <a:lstStyle/>
                    <a:p>
                      <a:pPr algn="ctr" fontAlgn="b"/>
                      <a:r>
                        <a:rPr lang="en-US" sz="1200" b="0" i="0" u="none" strike="noStrike" dirty="0">
                          <a:solidFill>
                            <a:schemeClr val="tx2"/>
                          </a:solidFill>
                          <a:effectLst/>
                          <a:latin typeface="Calibri" panose="020F0502020204030204" pitchFamily="34" charset="0"/>
                        </a:rPr>
                        <a:t>0</a:t>
                      </a:r>
                    </a:p>
                  </a:txBody>
                  <a:tcPr marL="9525" marR="9525" marT="9525" marB="0" anchor="ctr"/>
                </a:tc>
                <a:tc>
                  <a:txBody>
                    <a:bodyPr/>
                    <a:lstStyle/>
                    <a:p>
                      <a:pPr algn="ctr" fontAlgn="b"/>
                      <a:r>
                        <a:rPr lang="en-US" sz="1200" b="0" i="0" u="none" strike="noStrike" dirty="0">
                          <a:solidFill>
                            <a:schemeClr val="tx2"/>
                          </a:solidFill>
                          <a:effectLst/>
                          <a:latin typeface="Calibri" panose="020F0502020204030204" pitchFamily="34" charset="0"/>
                        </a:rPr>
                        <a:t>0</a:t>
                      </a:r>
                    </a:p>
                  </a:txBody>
                  <a:tcPr marL="9525" marR="9525" marT="9525" marB="0" anchor="ctr"/>
                </a:tc>
                <a:tc>
                  <a:txBody>
                    <a:bodyPr/>
                    <a:lstStyle/>
                    <a:p>
                      <a:pPr algn="ctr" fontAlgn="b"/>
                      <a:r>
                        <a:rPr lang="en-US" sz="1200" b="0" i="0" u="none" strike="noStrike" dirty="0">
                          <a:solidFill>
                            <a:schemeClr val="tx2"/>
                          </a:solidFill>
                          <a:effectLst/>
                          <a:latin typeface="Calibri" panose="020F0502020204030204" pitchFamily="34" charset="0"/>
                        </a:rPr>
                        <a:t>0</a:t>
                      </a:r>
                    </a:p>
                  </a:txBody>
                  <a:tcPr marL="9525" marR="9525" marT="9525" marB="0" anchor="ctr"/>
                </a:tc>
                <a:tc>
                  <a:txBody>
                    <a:bodyPr/>
                    <a:lstStyle/>
                    <a:p>
                      <a:pPr algn="ctr" fontAlgn="b"/>
                      <a:r>
                        <a:rPr lang="en-US" sz="1200" b="0" i="0" u="none" strike="noStrike" dirty="0">
                          <a:solidFill>
                            <a:schemeClr val="tx2"/>
                          </a:solidFill>
                          <a:effectLst/>
                          <a:latin typeface="Calibri" panose="020F0502020204030204" pitchFamily="34" charset="0"/>
                        </a:rPr>
                        <a:t>FME</a:t>
                      </a:r>
                    </a:p>
                  </a:txBody>
                  <a:tcPr marL="9525" marR="9525" marT="9525" marB="0" anchor="ctr"/>
                </a:tc>
                <a:extLst>
                  <a:ext uri="{0D108BD9-81ED-4DB2-BD59-A6C34878D82A}">
                    <a16:rowId xmlns:a16="http://schemas.microsoft.com/office/drawing/2014/main" val="1013874553"/>
                  </a:ext>
                </a:extLst>
              </a:tr>
            </a:tbl>
          </a:graphicData>
        </a:graphic>
      </p:graphicFrame>
      <p:sp>
        <p:nvSpPr>
          <p:cNvPr id="10" name="Content Placeholder 2">
            <a:extLst>
              <a:ext uri="{FF2B5EF4-FFF2-40B4-BE49-F238E27FC236}">
                <a16:creationId xmlns:a16="http://schemas.microsoft.com/office/drawing/2014/main" id="{A55D6BA8-F2F9-3FCD-6DC9-1F2A4C992C5D}"/>
              </a:ext>
            </a:extLst>
          </p:cNvPr>
          <p:cNvSpPr txBox="1">
            <a:spLocks/>
          </p:cNvSpPr>
          <p:nvPr/>
        </p:nvSpPr>
        <p:spPr>
          <a:xfrm>
            <a:off x="2057400" y="6105875"/>
            <a:ext cx="6482577" cy="599725"/>
          </a:xfrm>
          <a:prstGeom prst="rect">
            <a:avLst/>
          </a:prstGeom>
          <a:solidFill>
            <a:schemeClr val="accent2">
              <a:lumMod val="20000"/>
              <a:lumOff val="80000"/>
            </a:schemeClr>
          </a:solidFill>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1200" b="1" i="1" dirty="0">
                <a:solidFill>
                  <a:schemeClr val="accent6"/>
                </a:solidFill>
              </a:rPr>
              <a:t>Observation: </a:t>
            </a:r>
            <a:r>
              <a:rPr lang="en-US" sz="1200" b="1" i="1" dirty="0">
                <a:solidFill>
                  <a:schemeClr val="tx2"/>
                </a:solidFill>
              </a:rPr>
              <a:t>In the June FME,  none of the ESRs carrying RRS that were evaluated had a low SOC. </a:t>
            </a:r>
            <a:endParaRPr lang="en-US" sz="1200" b="1" i="1" dirty="0">
              <a:solidFill>
                <a:schemeClr val="accent6"/>
              </a:solidFill>
            </a:endParaRPr>
          </a:p>
        </p:txBody>
      </p:sp>
    </p:spTree>
    <p:extLst>
      <p:ext uri="{BB962C8B-B14F-4D97-AF65-F5344CB8AC3E}">
        <p14:creationId xmlns:p14="http://schemas.microsoft.com/office/powerpoint/2010/main" val="22966492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A1481-4E70-FB98-5CD3-446F0A089331}"/>
              </a:ext>
            </a:extLst>
          </p:cNvPr>
          <p:cNvSpPr>
            <a:spLocks noGrp="1"/>
          </p:cNvSpPr>
          <p:nvPr>
            <p:ph type="title"/>
          </p:nvPr>
        </p:nvSpPr>
        <p:spPr>
          <a:xfrm>
            <a:off x="381000" y="243682"/>
            <a:ext cx="8458200" cy="594518"/>
          </a:xfrm>
        </p:spPr>
        <p:txBody>
          <a:bodyPr/>
          <a:lstStyle/>
          <a:p>
            <a:r>
              <a:rPr lang="en-US" sz="1800" dirty="0"/>
              <a:t>Insufficient SOC to provide Ancillary Service Obligations if system conditions require </a:t>
            </a:r>
            <a:r>
              <a:rPr lang="en-US" sz="1400" dirty="0"/>
              <a:t>(April 2024 by QSE)</a:t>
            </a:r>
          </a:p>
        </p:txBody>
      </p:sp>
      <p:sp>
        <p:nvSpPr>
          <p:cNvPr id="4" name="Slide Number Placeholder 3">
            <a:extLst>
              <a:ext uri="{FF2B5EF4-FFF2-40B4-BE49-F238E27FC236}">
                <a16:creationId xmlns:a16="http://schemas.microsoft.com/office/drawing/2014/main" id="{1BCE0069-D473-2F6D-C048-305A8898CBA3}"/>
              </a:ext>
            </a:extLst>
          </p:cNvPr>
          <p:cNvSpPr>
            <a:spLocks noGrp="1"/>
          </p:cNvSpPr>
          <p:nvPr>
            <p:ph type="sldNum" sz="quarter" idx="4"/>
          </p:nvPr>
        </p:nvSpPr>
        <p:spPr/>
        <p:txBody>
          <a:bodyPr/>
          <a:lstStyle/>
          <a:p>
            <a:fld id="{1D93BD3E-1E9A-4970-A6F7-E7AC52762E0C}" type="slidenum">
              <a:rPr lang="en-US" smtClean="0"/>
              <a:pPr/>
              <a:t>13</a:t>
            </a:fld>
            <a:endParaRPr lang="en-US"/>
          </a:p>
        </p:txBody>
      </p:sp>
      <p:pic>
        <p:nvPicPr>
          <p:cNvPr id="5" name="Picture 4">
            <a:extLst>
              <a:ext uri="{FF2B5EF4-FFF2-40B4-BE49-F238E27FC236}">
                <a16:creationId xmlns:a16="http://schemas.microsoft.com/office/drawing/2014/main" id="{DFF462E5-732E-71DE-344C-DE77381B7A7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669035" y="838200"/>
            <a:ext cx="5073327" cy="4058662"/>
          </a:xfrm>
          <a:prstGeom prst="rect">
            <a:avLst/>
          </a:prstGeom>
        </p:spPr>
      </p:pic>
      <p:pic>
        <p:nvPicPr>
          <p:cNvPr id="6" name="Picture 5">
            <a:extLst>
              <a:ext uri="{FF2B5EF4-FFF2-40B4-BE49-F238E27FC236}">
                <a16:creationId xmlns:a16="http://schemas.microsoft.com/office/drawing/2014/main" id="{ABDB661B-ACD1-EA87-3AAC-0074DE3D57A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43" r="143"/>
          <a:stretch/>
        </p:blipFill>
        <p:spPr>
          <a:xfrm>
            <a:off x="407466" y="1050004"/>
            <a:ext cx="3148222" cy="2525807"/>
          </a:xfrm>
          <a:prstGeom prst="rect">
            <a:avLst/>
          </a:prstGeom>
          <a:ln>
            <a:noFill/>
          </a:ln>
        </p:spPr>
      </p:pic>
      <p:sp>
        <p:nvSpPr>
          <p:cNvPr id="3" name="Content Placeholder 2">
            <a:extLst>
              <a:ext uri="{FF2B5EF4-FFF2-40B4-BE49-F238E27FC236}">
                <a16:creationId xmlns:a16="http://schemas.microsoft.com/office/drawing/2014/main" id="{EC4A4FE4-953E-A231-7FEA-9D7B4080EB03}"/>
              </a:ext>
            </a:extLst>
          </p:cNvPr>
          <p:cNvSpPr txBox="1">
            <a:spLocks/>
          </p:cNvSpPr>
          <p:nvPr/>
        </p:nvSpPr>
        <p:spPr>
          <a:xfrm>
            <a:off x="3985260" y="4939714"/>
            <a:ext cx="4869180" cy="551666"/>
          </a:xfrm>
          <a:prstGeom prst="rect">
            <a:avLst/>
          </a:prstGeom>
          <a:solidFill>
            <a:schemeClr val="accent2">
              <a:lumMod val="20000"/>
              <a:lumOff val="80000"/>
            </a:schemeClr>
          </a:solidFill>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1200" b="1" i="1" dirty="0">
                <a:solidFill>
                  <a:schemeClr val="accent6"/>
                </a:solidFill>
              </a:rPr>
              <a:t>Observation: </a:t>
            </a:r>
            <a:r>
              <a:rPr lang="en-US" sz="1200" b="1" i="1" dirty="0">
                <a:solidFill>
                  <a:schemeClr val="tx2"/>
                </a:solidFill>
              </a:rPr>
              <a:t>[Insert QSE Trend Observations]</a:t>
            </a:r>
          </a:p>
          <a:p>
            <a:pPr marL="0" indent="0">
              <a:buFont typeface="Arial" panose="020B0604020202020204" pitchFamily="34" charset="0"/>
              <a:buNone/>
            </a:pPr>
            <a:endParaRPr lang="en-US" sz="1200" b="1" i="1" dirty="0">
              <a:solidFill>
                <a:schemeClr val="accent6"/>
              </a:solidFill>
            </a:endParaRPr>
          </a:p>
          <a:p>
            <a:pPr marL="0" indent="0">
              <a:buFont typeface="Arial" panose="020B0604020202020204" pitchFamily="34" charset="0"/>
              <a:buNone/>
            </a:pPr>
            <a:endParaRPr lang="en-US" sz="1200" b="1" i="1" dirty="0">
              <a:solidFill>
                <a:schemeClr val="accent6"/>
              </a:solidFill>
            </a:endParaRPr>
          </a:p>
        </p:txBody>
      </p:sp>
      <p:pic>
        <p:nvPicPr>
          <p:cNvPr id="15" name="Picture 14">
            <a:extLst>
              <a:ext uri="{FF2B5EF4-FFF2-40B4-BE49-F238E27FC236}">
                <a16:creationId xmlns:a16="http://schemas.microsoft.com/office/drawing/2014/main" id="{A531ADFE-997E-8F65-D191-B8F50E421211}"/>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255153" y="3555742"/>
            <a:ext cx="3405065" cy="2724052"/>
          </a:xfrm>
          <a:prstGeom prst="rect">
            <a:avLst/>
          </a:prstGeom>
        </p:spPr>
      </p:pic>
      <p:sp>
        <p:nvSpPr>
          <p:cNvPr id="7" name="TextBox 6">
            <a:extLst>
              <a:ext uri="{FF2B5EF4-FFF2-40B4-BE49-F238E27FC236}">
                <a16:creationId xmlns:a16="http://schemas.microsoft.com/office/drawing/2014/main" id="{A761C530-C5F7-C534-8F5E-3F3B55C7E24C}"/>
              </a:ext>
            </a:extLst>
          </p:cNvPr>
          <p:cNvSpPr txBox="1"/>
          <p:nvPr/>
        </p:nvSpPr>
        <p:spPr>
          <a:xfrm>
            <a:off x="2057400" y="6536541"/>
            <a:ext cx="6400800" cy="461665"/>
          </a:xfrm>
          <a:prstGeom prst="rect">
            <a:avLst/>
          </a:prstGeom>
          <a:noFill/>
        </p:spPr>
        <p:txBody>
          <a:bodyPr wrap="square" rtlCol="0">
            <a:spAutoFit/>
          </a:bodyPr>
          <a:lstStyle/>
          <a:p>
            <a:r>
              <a:rPr lang="en-US" sz="1200" i="1" dirty="0">
                <a:solidFill>
                  <a:schemeClr val="accent6"/>
                </a:solidFill>
              </a:rPr>
              <a:t>This slide is sourced from mock data to demonstrate report capabilities. </a:t>
            </a:r>
          </a:p>
          <a:p>
            <a:endParaRPr lang="en-US" sz="1200" dirty="0"/>
          </a:p>
        </p:txBody>
      </p:sp>
    </p:spTree>
    <p:extLst>
      <p:ext uri="{BB962C8B-B14F-4D97-AF65-F5344CB8AC3E}">
        <p14:creationId xmlns:p14="http://schemas.microsoft.com/office/powerpoint/2010/main" val="29712250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9A8BD-1D45-6340-D6EF-A760DFE4F3CC}"/>
              </a:ext>
            </a:extLst>
          </p:cNvPr>
          <p:cNvSpPr>
            <a:spLocks noGrp="1"/>
          </p:cNvSpPr>
          <p:nvPr>
            <p:ph type="title"/>
          </p:nvPr>
        </p:nvSpPr>
        <p:spPr/>
        <p:txBody>
          <a:bodyPr/>
          <a:lstStyle/>
          <a:p>
            <a:r>
              <a:rPr lang="en-US" sz="1800" dirty="0"/>
              <a:t>Insufficient SOC to provide Ancillary Service Obligations if system conditions require </a:t>
            </a:r>
            <a:r>
              <a:rPr lang="en-US" sz="1400" dirty="0"/>
              <a:t>(April 2024)</a:t>
            </a:r>
            <a:br>
              <a:rPr lang="en-US" sz="2000" dirty="0"/>
            </a:br>
            <a:endParaRPr lang="en-US" sz="2000" dirty="0"/>
          </a:p>
        </p:txBody>
      </p:sp>
      <p:sp>
        <p:nvSpPr>
          <p:cNvPr id="3" name="Content Placeholder 2">
            <a:extLst>
              <a:ext uri="{FF2B5EF4-FFF2-40B4-BE49-F238E27FC236}">
                <a16:creationId xmlns:a16="http://schemas.microsoft.com/office/drawing/2014/main" id="{BEE696FB-C161-A688-347B-616F3C1B4B23}"/>
              </a:ext>
            </a:extLst>
          </p:cNvPr>
          <p:cNvSpPr>
            <a:spLocks noGrp="1"/>
          </p:cNvSpPr>
          <p:nvPr>
            <p:ph idx="1"/>
          </p:nvPr>
        </p:nvSpPr>
        <p:spPr>
          <a:xfrm>
            <a:off x="304800" y="914400"/>
            <a:ext cx="8534400" cy="5005633"/>
          </a:xfrm>
        </p:spPr>
        <p:txBody>
          <a:bodyPr/>
          <a:lstStyle/>
          <a:p>
            <a:pPr marL="0" indent="0">
              <a:buNone/>
            </a:pPr>
            <a:r>
              <a:rPr lang="en-US" sz="1200" i="1" dirty="0">
                <a:solidFill>
                  <a:schemeClr val="tx2"/>
                </a:solidFill>
              </a:rPr>
              <a:t>Shortfalls are converted to MW values (referred to as MW Short) and grouped by HE and Day of the month. Ancillary Service Shortfall costs are determined using MW Short and historical MCPC. </a:t>
            </a:r>
          </a:p>
        </p:txBody>
      </p:sp>
      <p:sp>
        <p:nvSpPr>
          <p:cNvPr id="4" name="Slide Number Placeholder 3">
            <a:extLst>
              <a:ext uri="{FF2B5EF4-FFF2-40B4-BE49-F238E27FC236}">
                <a16:creationId xmlns:a16="http://schemas.microsoft.com/office/drawing/2014/main" id="{6ACEB43D-0316-0B50-ACB3-6EF05E00ECFC}"/>
              </a:ext>
            </a:extLst>
          </p:cNvPr>
          <p:cNvSpPr>
            <a:spLocks noGrp="1"/>
          </p:cNvSpPr>
          <p:nvPr>
            <p:ph type="sldNum" sz="quarter" idx="4"/>
          </p:nvPr>
        </p:nvSpPr>
        <p:spPr/>
        <p:txBody>
          <a:bodyPr/>
          <a:lstStyle/>
          <a:p>
            <a:fld id="{1D93BD3E-1E9A-4970-A6F7-E7AC52762E0C}" type="slidenum">
              <a:rPr lang="en-US" smtClean="0"/>
              <a:pPr/>
              <a:t>14</a:t>
            </a:fld>
            <a:endParaRPr lang="en-US"/>
          </a:p>
        </p:txBody>
      </p:sp>
      <p:pic>
        <p:nvPicPr>
          <p:cNvPr id="8" name="Picture 7" descr="Chart, scatter chart&#10;&#10;Description automatically generated">
            <a:extLst>
              <a:ext uri="{FF2B5EF4-FFF2-40B4-BE49-F238E27FC236}">
                <a16:creationId xmlns:a16="http://schemas.microsoft.com/office/drawing/2014/main" id="{97A57F41-CF4F-DC4F-4BE2-926D3B5DC0E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38" r="7953"/>
          <a:stretch/>
        </p:blipFill>
        <p:spPr>
          <a:xfrm>
            <a:off x="3822701" y="1309043"/>
            <a:ext cx="3124200" cy="2767571"/>
          </a:xfrm>
          <a:prstGeom prst="rect">
            <a:avLst/>
          </a:prstGeom>
        </p:spPr>
      </p:pic>
      <p:pic>
        <p:nvPicPr>
          <p:cNvPr id="11" name="Picture 10">
            <a:extLst>
              <a:ext uri="{FF2B5EF4-FFF2-40B4-BE49-F238E27FC236}">
                <a16:creationId xmlns:a16="http://schemas.microsoft.com/office/drawing/2014/main" id="{93A16436-87BF-268B-4234-0C761934C32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8885"/>
          <a:stretch/>
        </p:blipFill>
        <p:spPr>
          <a:xfrm>
            <a:off x="3854638" y="4041700"/>
            <a:ext cx="3003673" cy="2637275"/>
          </a:xfrm>
          <a:prstGeom prst="rect">
            <a:avLst/>
          </a:prstGeom>
        </p:spPr>
      </p:pic>
      <p:sp>
        <p:nvSpPr>
          <p:cNvPr id="12" name="Content Placeholder 2">
            <a:extLst>
              <a:ext uri="{FF2B5EF4-FFF2-40B4-BE49-F238E27FC236}">
                <a16:creationId xmlns:a16="http://schemas.microsoft.com/office/drawing/2014/main" id="{AE48A842-6E54-23A1-BEEC-37046C656E45}"/>
              </a:ext>
            </a:extLst>
          </p:cNvPr>
          <p:cNvSpPr txBox="1">
            <a:spLocks/>
          </p:cNvSpPr>
          <p:nvPr/>
        </p:nvSpPr>
        <p:spPr>
          <a:xfrm>
            <a:off x="6920331" y="1391944"/>
            <a:ext cx="2087415" cy="4726036"/>
          </a:xfrm>
          <a:prstGeom prst="rect">
            <a:avLst/>
          </a:prstGeom>
          <a:solidFill>
            <a:schemeClr val="accent2">
              <a:lumMod val="20000"/>
              <a:lumOff val="80000"/>
            </a:schemeClr>
          </a:solidFill>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1200" b="1" i="1" dirty="0">
                <a:solidFill>
                  <a:schemeClr val="accent6"/>
                </a:solidFill>
              </a:rPr>
              <a:t>Observation:</a:t>
            </a:r>
          </a:p>
          <a:p>
            <a:r>
              <a:rPr lang="en-US" sz="1200" b="1" i="1" dirty="0">
                <a:solidFill>
                  <a:schemeClr val="tx2"/>
                </a:solidFill>
              </a:rPr>
              <a:t>Top 3 day with largest AS MW short due to SOC: </a:t>
            </a:r>
            <a:r>
              <a:rPr lang="en-US" sz="1200" i="1" dirty="0">
                <a:solidFill>
                  <a:schemeClr val="tx2"/>
                </a:solidFill>
              </a:rPr>
              <a:t>April 24, 20 and 21 largest AS MW short due to SOC</a:t>
            </a:r>
          </a:p>
          <a:p>
            <a:pPr marL="0" indent="0">
              <a:buNone/>
            </a:pPr>
            <a:endParaRPr lang="en-US" sz="1200" i="1" dirty="0">
              <a:solidFill>
                <a:schemeClr val="tx2"/>
              </a:solidFill>
            </a:endParaRPr>
          </a:p>
          <a:p>
            <a:r>
              <a:rPr lang="en-US" sz="1200" b="1" i="1" dirty="0">
                <a:solidFill>
                  <a:schemeClr val="tx2"/>
                </a:solidFill>
              </a:rPr>
              <a:t>Top 3 day with largest AS $ short due to SOC: </a:t>
            </a:r>
            <a:r>
              <a:rPr lang="en-US" sz="1200" i="1" dirty="0">
                <a:solidFill>
                  <a:schemeClr val="tx2"/>
                </a:solidFill>
              </a:rPr>
              <a:t>April 28, April 29, April 16</a:t>
            </a:r>
          </a:p>
          <a:p>
            <a:endParaRPr lang="en-US" sz="1200" i="1" dirty="0">
              <a:solidFill>
                <a:schemeClr val="tx2"/>
              </a:solidFill>
            </a:endParaRPr>
          </a:p>
          <a:p>
            <a:r>
              <a:rPr lang="en-US" sz="1200" b="1" i="1" dirty="0">
                <a:solidFill>
                  <a:schemeClr val="tx2"/>
                </a:solidFill>
              </a:rPr>
              <a:t>Top 5 Hours with AS MW short due to SOC: </a:t>
            </a:r>
            <a:r>
              <a:rPr lang="en-US" sz="1200" i="1" dirty="0">
                <a:solidFill>
                  <a:schemeClr val="tx2"/>
                </a:solidFill>
              </a:rPr>
              <a:t>HE22, HE23, HE24, HE20, HE21</a:t>
            </a:r>
          </a:p>
          <a:p>
            <a:endParaRPr lang="en-US" sz="1200" i="1" dirty="0">
              <a:solidFill>
                <a:schemeClr val="tx2"/>
              </a:solidFill>
            </a:endParaRPr>
          </a:p>
        </p:txBody>
      </p:sp>
      <p:pic>
        <p:nvPicPr>
          <p:cNvPr id="17" name="Picture 16">
            <a:extLst>
              <a:ext uri="{FF2B5EF4-FFF2-40B4-BE49-F238E27FC236}">
                <a16:creationId xmlns:a16="http://schemas.microsoft.com/office/drawing/2014/main" id="{8EF035FF-CAFE-73B2-325F-C806A841D9D0}"/>
              </a:ext>
            </a:extLst>
          </p:cNvPr>
          <p:cNvPicPr>
            <a:picLocks noChangeAspect="1"/>
          </p:cNvPicPr>
          <p:nvPr/>
        </p:nvPicPr>
        <p:blipFill>
          <a:blip r:embed="rId5"/>
          <a:stretch>
            <a:fillRect/>
          </a:stretch>
        </p:blipFill>
        <p:spPr>
          <a:xfrm>
            <a:off x="426229" y="4011572"/>
            <a:ext cx="3115864" cy="2492691"/>
          </a:xfrm>
          <a:prstGeom prst="rect">
            <a:avLst/>
          </a:prstGeom>
        </p:spPr>
      </p:pic>
      <p:pic>
        <p:nvPicPr>
          <p:cNvPr id="19" name="Picture 18">
            <a:extLst>
              <a:ext uri="{FF2B5EF4-FFF2-40B4-BE49-F238E27FC236}">
                <a16:creationId xmlns:a16="http://schemas.microsoft.com/office/drawing/2014/main" id="{F0CF3ACF-47C4-1FC9-226C-B19338AD30DE}"/>
              </a:ext>
            </a:extLst>
          </p:cNvPr>
          <p:cNvPicPr>
            <a:picLocks noChangeAspect="1"/>
          </p:cNvPicPr>
          <p:nvPr/>
        </p:nvPicPr>
        <p:blipFill>
          <a:blip r:embed="rId6"/>
          <a:stretch>
            <a:fillRect/>
          </a:stretch>
        </p:blipFill>
        <p:spPr>
          <a:xfrm>
            <a:off x="283215" y="1386682"/>
            <a:ext cx="3294373" cy="2635498"/>
          </a:xfrm>
          <a:prstGeom prst="rect">
            <a:avLst/>
          </a:prstGeom>
        </p:spPr>
      </p:pic>
      <p:sp>
        <p:nvSpPr>
          <p:cNvPr id="5" name="TextBox 4">
            <a:extLst>
              <a:ext uri="{FF2B5EF4-FFF2-40B4-BE49-F238E27FC236}">
                <a16:creationId xmlns:a16="http://schemas.microsoft.com/office/drawing/2014/main" id="{F98031D4-69DC-E4AD-C3DF-E12916E8AC9C}"/>
              </a:ext>
            </a:extLst>
          </p:cNvPr>
          <p:cNvSpPr txBox="1"/>
          <p:nvPr/>
        </p:nvSpPr>
        <p:spPr>
          <a:xfrm>
            <a:off x="1828800" y="6590751"/>
            <a:ext cx="6400800" cy="276999"/>
          </a:xfrm>
          <a:prstGeom prst="rect">
            <a:avLst/>
          </a:prstGeom>
          <a:noFill/>
        </p:spPr>
        <p:txBody>
          <a:bodyPr wrap="square" rtlCol="0">
            <a:spAutoFit/>
          </a:bodyPr>
          <a:lstStyle/>
          <a:p>
            <a:r>
              <a:rPr lang="en-US" sz="1200" i="1" dirty="0">
                <a:solidFill>
                  <a:schemeClr val="accent6"/>
                </a:solidFill>
              </a:rPr>
              <a:t>This slide is sourced from mock data to demonstrate report capabilities.</a:t>
            </a:r>
            <a:endParaRPr lang="en-US" sz="1200" dirty="0"/>
          </a:p>
        </p:txBody>
      </p:sp>
    </p:spTree>
    <p:extLst>
      <p:ext uri="{BB962C8B-B14F-4D97-AF65-F5344CB8AC3E}">
        <p14:creationId xmlns:p14="http://schemas.microsoft.com/office/powerpoint/2010/main" val="3783501285"/>
      </p:ext>
    </p:extLst>
  </p:cSld>
  <p:clrMapOvr>
    <a:masterClrMapping/>
  </p:clrMapOvr>
</p:sld>
</file>

<file path=ppt/theme/theme1.xml><?xml version="1.0" encoding="utf-8"?>
<a:theme xmlns:a="http://schemas.openxmlformats.org/drawingml/2006/main" name="1_Custom Design">
  <a:themeElements>
    <a:clrScheme name="ERCOT Identity">
      <a:dk1>
        <a:sysClr val="windowText" lastClr="000000"/>
      </a:dk1>
      <a:lt1>
        <a:srgbClr val="FFFFFF"/>
      </a:lt1>
      <a:dk2>
        <a:srgbClr val="5B6770"/>
      </a:dk2>
      <a:lt2>
        <a:srgbClr val="FFFFFF"/>
      </a:lt2>
      <a:accent1>
        <a:srgbClr val="00ACC8"/>
      </a:accent1>
      <a:accent2>
        <a:srgbClr val="5B6770"/>
      </a:accent2>
      <a:accent3>
        <a:srgbClr val="00CE7D"/>
      </a:accent3>
      <a:accent4>
        <a:srgbClr val="003764"/>
      </a:accent4>
      <a:accent5>
        <a:srgbClr val="6650B1"/>
      </a:accent5>
      <a:accent6>
        <a:srgbClr val="910258"/>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ERCOT Identity">
      <a:dk1>
        <a:sysClr val="windowText" lastClr="000000"/>
      </a:dk1>
      <a:lt1>
        <a:srgbClr val="FFFFFF"/>
      </a:lt1>
      <a:dk2>
        <a:srgbClr val="5B6770"/>
      </a:dk2>
      <a:lt2>
        <a:srgbClr val="FFFFFF"/>
      </a:lt2>
      <a:accent1>
        <a:srgbClr val="00ACC8"/>
      </a:accent1>
      <a:accent2>
        <a:srgbClr val="5B6770"/>
      </a:accent2>
      <a:accent3>
        <a:srgbClr val="00CE7D"/>
      </a:accent3>
      <a:accent4>
        <a:srgbClr val="003764"/>
      </a:accent4>
      <a:accent5>
        <a:srgbClr val="6650B1"/>
      </a:accent5>
      <a:accent6>
        <a:srgbClr val="910258"/>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Design">
  <a:themeElements>
    <a:clrScheme name="ERCOT Identity">
      <a:dk1>
        <a:sysClr val="windowText" lastClr="000000"/>
      </a:dk1>
      <a:lt1>
        <a:srgbClr val="FFFFFF"/>
      </a:lt1>
      <a:dk2>
        <a:srgbClr val="5B6770"/>
      </a:dk2>
      <a:lt2>
        <a:srgbClr val="FFFFFF"/>
      </a:lt2>
      <a:accent1>
        <a:srgbClr val="00ACC8"/>
      </a:accent1>
      <a:accent2>
        <a:srgbClr val="5B6770"/>
      </a:accent2>
      <a:accent3>
        <a:srgbClr val="00CE7D"/>
      </a:accent3>
      <a:accent4>
        <a:srgbClr val="003764"/>
      </a:accent4>
      <a:accent5>
        <a:srgbClr val="6650B1"/>
      </a:accent5>
      <a:accent6>
        <a:srgbClr val="910258"/>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1512</Words>
  <Application>Microsoft Office PowerPoint</Application>
  <PresentationFormat>On-screen Show (4:3)</PresentationFormat>
  <Paragraphs>225</Paragraphs>
  <Slides>14</Slides>
  <Notes>9</Notes>
  <HiddenSlides>0</HiddenSlides>
  <MMClips>0</MMClips>
  <ScaleCrop>false</ScaleCrop>
  <HeadingPairs>
    <vt:vector size="8" baseType="variant">
      <vt:variant>
        <vt:lpstr>Fonts Used</vt:lpstr>
      </vt:variant>
      <vt:variant>
        <vt:i4>2</vt:i4>
      </vt:variant>
      <vt:variant>
        <vt:lpstr>Theme</vt:lpstr>
      </vt:variant>
      <vt:variant>
        <vt:i4>3</vt:i4>
      </vt:variant>
      <vt:variant>
        <vt:lpstr>Embedded OLE Servers</vt:lpstr>
      </vt:variant>
      <vt:variant>
        <vt:i4>1</vt:i4>
      </vt:variant>
      <vt:variant>
        <vt:lpstr>Slide Titles</vt:lpstr>
      </vt:variant>
      <vt:variant>
        <vt:i4>14</vt:i4>
      </vt:variant>
    </vt:vector>
  </HeadingPairs>
  <TitlesOfParts>
    <vt:vector size="20" baseType="lpstr">
      <vt:lpstr>Arial</vt:lpstr>
      <vt:lpstr>Calibri</vt:lpstr>
      <vt:lpstr>1_Custom Design</vt:lpstr>
      <vt:lpstr>Office Theme</vt:lpstr>
      <vt:lpstr>Custom Design</vt:lpstr>
      <vt:lpstr>Worksheet</vt:lpstr>
      <vt:lpstr>PowerPoint Presentation</vt:lpstr>
      <vt:lpstr>ESR AS MW Shortfall Introduction</vt:lpstr>
      <vt:lpstr>PowerPoint Presentation</vt:lpstr>
      <vt:lpstr>Insufficient SOC to provide Ancillary Service Obligation Example</vt:lpstr>
      <vt:lpstr>Insufficient SOC to provide Ancillary Service Obligations if system conditions require (Month over Month) </vt:lpstr>
      <vt:lpstr>PowerPoint Presentation</vt:lpstr>
      <vt:lpstr>Inadequate response from ESRs during unit trips when carrying RRS with low SOC^ </vt:lpstr>
      <vt:lpstr>Inadequate output following dispatch setpoints when carrying AS with low SOC^</vt:lpstr>
      <vt:lpstr>Summary</vt:lpstr>
      <vt:lpstr>Appendix</vt:lpstr>
      <vt:lpstr>Insufficient SOC to provide Ancillary Service Obligations if system conditions require (Month over Month) </vt:lpstr>
      <vt:lpstr>Inadequate response during unit trips when carrying RRS with low SOC^</vt:lpstr>
      <vt:lpstr>Insufficient SOC to provide Ancillary Service Obligations if system conditions require (April 2024 by QSE)</vt:lpstr>
      <vt:lpstr>Insufficient SOC to provide Ancillary Service Obligations if system conditions require (April 2024)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2017-02-27T16:27:57Z</dcterms:created>
  <dcterms:modified xsi:type="dcterms:W3CDTF">2024-07-23T04:46:42Z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084cbda-52b8-46fb-a7b7-cb5bd465ed85_Enabled">
    <vt:lpwstr>true</vt:lpwstr>
  </property>
  <property fmtid="{D5CDD505-2E9C-101B-9397-08002B2CF9AE}" pid="3" name="MSIP_Label_7084cbda-52b8-46fb-a7b7-cb5bd465ed85_SetDate">
    <vt:lpwstr>2023-09-20T19:49:35Z</vt:lpwstr>
  </property>
  <property fmtid="{D5CDD505-2E9C-101B-9397-08002B2CF9AE}" pid="4" name="MSIP_Label_7084cbda-52b8-46fb-a7b7-cb5bd465ed85_Method">
    <vt:lpwstr>Standard</vt:lpwstr>
  </property>
  <property fmtid="{D5CDD505-2E9C-101B-9397-08002B2CF9AE}" pid="5" name="MSIP_Label_7084cbda-52b8-46fb-a7b7-cb5bd465ed85_Name">
    <vt:lpwstr>Internal</vt:lpwstr>
  </property>
  <property fmtid="{D5CDD505-2E9C-101B-9397-08002B2CF9AE}" pid="6" name="MSIP_Label_7084cbda-52b8-46fb-a7b7-cb5bd465ed85_SiteId">
    <vt:lpwstr>0afb747d-bff7-4596-a9fc-950ef9e0ec45</vt:lpwstr>
  </property>
  <property fmtid="{D5CDD505-2E9C-101B-9397-08002B2CF9AE}" pid="7" name="MSIP_Label_7084cbda-52b8-46fb-a7b7-cb5bd465ed85_ActionId">
    <vt:lpwstr>a229f497-db6e-43d4-b136-077f13de3c16</vt:lpwstr>
  </property>
  <property fmtid="{D5CDD505-2E9C-101B-9397-08002B2CF9AE}" pid="8" name="MSIP_Label_7084cbda-52b8-46fb-a7b7-cb5bd465ed85_ContentBits">
    <vt:lpwstr>0</vt:lpwstr>
  </property>
</Properties>
</file>